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Arial Black"/>
      <p:regular r:id="rId28"/>
    </p:embeddedFont>
    <p:embeddedFont>
      <p:font typeface="Open Sans Ligh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buntu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ArialBlack-regular.fntdata"/><Relationship Id="rId27" Type="http://schemas.openxmlformats.org/officeDocument/2006/relationships/font" Target="fonts/Ubuntu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26bc8f7ca_4_9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26bc8f7ca_4_9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467ec8c6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467ec8c6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3cf1ec581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3cf1ec581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467ec8c6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467ec8c6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cf1ec58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cf1ec58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298f346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4298f34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26720bce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426720bce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426720bce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426720bce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467ec8c6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0467ec8c6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d3f0e96c8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d3f0e96c8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0467ec8c6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0467ec8c6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3a41807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d3a41807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26bc8f7ca_4_9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26bc8f7ca_4_9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467ec8c6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0467ec8c6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3c26d4e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e3c26d4e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c51a119f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0c51a119f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467ec8c6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0467ec8c6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26bc8f7ca_4_10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26bc8f7ca_4_10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eada20a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3eada20a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slide - Light – logo bottom left - big">
  <p:cSld name="TITLE_4_2_1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38150" y="1171025"/>
            <a:ext cx="3585600" cy="3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36575" y="672700"/>
            <a:ext cx="35856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14" name="Google Shape;14;p2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Section header - No photo - Dark 1">
  <p:cSld name="SECTION_HEADER_1_2">
    <p:bg>
      <p:bgPr>
        <a:solidFill>
          <a:schemeClr val="accent4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536587" y="4771688"/>
            <a:ext cx="721508" cy="138564"/>
            <a:chOff x="177575" y="2146150"/>
            <a:chExt cx="7108450" cy="1313400"/>
          </a:xfrm>
        </p:grpSpPr>
        <p:sp>
          <p:nvSpPr>
            <p:cNvPr id="116" name="Google Shape;116;p11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Section header - No photo - Dark 1">
  <p:cSld name="SECTION_HEADER_1_1">
    <p:bg>
      <p:bgPr>
        <a:solidFill>
          <a:schemeClr val="accent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title"/>
          </p:nvPr>
        </p:nvSpPr>
        <p:spPr>
          <a:xfrm>
            <a:off x="4624400" y="973950"/>
            <a:ext cx="3983100" cy="39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24" name="Google Shape;124;p12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25" name="Google Shape;125;p12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2"/>
          <p:cNvSpPr/>
          <p:nvPr>
            <p:ph idx="2" type="pic"/>
          </p:nvPr>
        </p:nvSpPr>
        <p:spPr>
          <a:xfrm>
            <a:off x="0" y="0"/>
            <a:ext cx="4335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2"/>
          <p:cNvSpPr txBox="1"/>
          <p:nvPr>
            <p:ph idx="1" type="body"/>
          </p:nvPr>
        </p:nvSpPr>
        <p:spPr>
          <a:xfrm>
            <a:off x="4624400" y="2231450"/>
            <a:ext cx="3983100" cy="230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idx="3" type="title"/>
          </p:nvPr>
        </p:nvSpPr>
        <p:spPr>
          <a:xfrm>
            <a:off x="4624400" y="527400"/>
            <a:ext cx="3983100" cy="3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Section header - No photo - Dark 1 1">
  <p:cSld name="SECTION_HEADER_1_1_1">
    <p:bg>
      <p:bgPr>
        <a:solidFill>
          <a:schemeClr val="accent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>
            <p:ph idx="2" type="pic"/>
          </p:nvPr>
        </p:nvSpPr>
        <p:spPr>
          <a:xfrm>
            <a:off x="0" y="0"/>
            <a:ext cx="4335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6" name="Google Shape;136;p13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37" name="Google Shape;137;p13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3"/>
          <p:cNvSpPr txBox="1"/>
          <p:nvPr>
            <p:ph idx="1" type="body"/>
          </p:nvPr>
        </p:nvSpPr>
        <p:spPr>
          <a:xfrm>
            <a:off x="4624400" y="2231450"/>
            <a:ext cx="3983100" cy="230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4624400" y="973950"/>
            <a:ext cx="3983100" cy="28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3" type="title"/>
          </p:nvPr>
        </p:nvSpPr>
        <p:spPr>
          <a:xfrm>
            <a:off x="4624400" y="527400"/>
            <a:ext cx="3983100" cy="3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Photo + large text">
  <p:cSld name="TITLE_AND_BODY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4624400" y="1279325"/>
            <a:ext cx="3652200" cy="32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49" name="Google Shape;149;p14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4"/>
          <p:cNvSpPr/>
          <p:nvPr>
            <p:ph idx="2" type="pic"/>
          </p:nvPr>
        </p:nvSpPr>
        <p:spPr>
          <a:xfrm>
            <a:off x="0" y="0"/>
            <a:ext cx="38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4"/>
          <p:cNvSpPr txBox="1"/>
          <p:nvPr>
            <p:ph type="title"/>
          </p:nvPr>
        </p:nvSpPr>
        <p:spPr>
          <a:xfrm>
            <a:off x="4639700" y="432000"/>
            <a:ext cx="365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Photo + small text">
  <p:cSld name="TITLE_AND_BODY_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4178900" y="1279325"/>
            <a:ext cx="4428600" cy="32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500"/>
              </a:spcBef>
              <a:spcAft>
                <a:spcPts val="5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159" name="Google Shape;159;p15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60" name="Google Shape;160;p15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5"/>
          <p:cNvSpPr/>
          <p:nvPr>
            <p:ph idx="2" type="pic"/>
          </p:nvPr>
        </p:nvSpPr>
        <p:spPr>
          <a:xfrm>
            <a:off x="0" y="0"/>
            <a:ext cx="38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5"/>
          <p:cNvSpPr txBox="1"/>
          <p:nvPr>
            <p:ph type="title"/>
          </p:nvPr>
        </p:nvSpPr>
        <p:spPr>
          <a:xfrm>
            <a:off x="4178925" y="432000"/>
            <a:ext cx="4428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Intro - Light">
  <p:cSld name="TITLE_AND_BODY_2">
    <p:bg>
      <p:bgPr>
        <a:solidFill>
          <a:schemeClr val="accen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4624400" y="596500"/>
            <a:ext cx="3983100" cy="39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0" name="Google Shape;170;p16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71" name="Google Shape;171;p16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6"/>
          <p:cNvSpPr/>
          <p:nvPr>
            <p:ph idx="2" type="pic"/>
          </p:nvPr>
        </p:nvSpPr>
        <p:spPr>
          <a:xfrm>
            <a:off x="0" y="0"/>
            <a:ext cx="4335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Intro no image - Light">
  <p:cSld name="TITLE_AND_BODY_2_2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536575" y="596500"/>
            <a:ext cx="6164100" cy="39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0" name="Google Shape;180;p17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81" name="Google Shape;181;p17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Intro - Dark">
  <p:cSld name="TITLE_AND_BODY_2_1">
    <p:bg>
      <p:bgPr>
        <a:solidFill>
          <a:schemeClr val="accent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4684125" y="596500"/>
            <a:ext cx="3923400" cy="39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18"/>
          <p:cNvSpPr/>
          <p:nvPr>
            <p:ph idx="2" type="pic"/>
          </p:nvPr>
        </p:nvSpPr>
        <p:spPr>
          <a:xfrm>
            <a:off x="0" y="0"/>
            <a:ext cx="4335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0" name="Google Shape;190;p18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91" name="Google Shape;191;p18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Intro no image - Dark">
  <p:cSld name="TITLE_AND_BODY_2_1_1"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title"/>
          </p:nvPr>
        </p:nvSpPr>
        <p:spPr>
          <a:xfrm>
            <a:off x="536575" y="596500"/>
            <a:ext cx="6164100" cy="39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9" name="Google Shape;199;p19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00" name="Google Shape;200;p19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Photo with margin + Title and body right">
  <p:cSld name="TITLE_AND_BODY_1">
    <p:bg>
      <p:bgPr>
        <a:solidFill>
          <a:schemeClr val="accent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 flipH="1">
            <a:off x="3942600" y="-12450"/>
            <a:ext cx="5201400" cy="515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0"/>
          <p:cNvSpPr txBox="1"/>
          <p:nvPr>
            <p:ph type="title"/>
          </p:nvPr>
        </p:nvSpPr>
        <p:spPr>
          <a:xfrm>
            <a:off x="536575" y="432000"/>
            <a:ext cx="2901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536625" y="1279325"/>
            <a:ext cx="2901600" cy="3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0" name="Google Shape;210;p20"/>
          <p:cNvSpPr/>
          <p:nvPr>
            <p:ph idx="2" type="pic"/>
          </p:nvPr>
        </p:nvSpPr>
        <p:spPr>
          <a:xfrm>
            <a:off x="4223175" y="233250"/>
            <a:ext cx="4678200" cy="4281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1" name="Google Shape;211;p20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12" name="Google Shape;212;p20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Title slide - Light – logo bottom left - indent - small">
  <p:cSld name="TITLE_4_2_1_3">
    <p:bg>
      <p:bgPr>
        <a:solidFill>
          <a:schemeClr val="accent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538150" y="1171025"/>
            <a:ext cx="3585300" cy="3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536575" y="672700"/>
            <a:ext cx="35856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" name="Google Shape;25;p3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26" name="Google Shape;26;p3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Photo with margin + Title and body right 1">
  <p:cSld name="TITLE_AND_BODY_1_1">
    <p:bg>
      <p:bgPr>
        <a:solidFill>
          <a:schemeClr val="dk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 flipH="1">
            <a:off x="3942600" y="-12450"/>
            <a:ext cx="5201400" cy="515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1"/>
          <p:cNvSpPr/>
          <p:nvPr>
            <p:ph idx="2" type="pic"/>
          </p:nvPr>
        </p:nvSpPr>
        <p:spPr>
          <a:xfrm>
            <a:off x="4223175" y="233250"/>
            <a:ext cx="4678200" cy="4281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1" name="Google Shape;221;p21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22" name="Google Shape;222;p21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 txBox="1"/>
          <p:nvPr>
            <p:ph type="title"/>
          </p:nvPr>
        </p:nvSpPr>
        <p:spPr>
          <a:xfrm>
            <a:off x="536575" y="432000"/>
            <a:ext cx="2901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536625" y="1279325"/>
            <a:ext cx="2901600" cy="3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Text large">
  <p:cSld name="TITLE_AND_BODY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536575" y="432000"/>
            <a:ext cx="8070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536575" y="1279325"/>
            <a:ext cx="54267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33" name="Google Shape;233;p22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34" name="Google Shape;234;p22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Text large two coloumns">
  <p:cSld name="TITLE_AND_BODY_1_1_1_4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536575" y="432000"/>
            <a:ext cx="8070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23"/>
          <p:cNvSpPr txBox="1"/>
          <p:nvPr>
            <p:ph idx="1" type="body"/>
          </p:nvPr>
        </p:nvSpPr>
        <p:spPr>
          <a:xfrm>
            <a:off x="536575" y="1279325"/>
            <a:ext cx="3963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43" name="Google Shape;243;p23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44" name="Google Shape;244;p23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idx="2" type="body"/>
          </p:nvPr>
        </p:nvSpPr>
        <p:spPr>
          <a:xfrm>
            <a:off x="4624400" y="1279325"/>
            <a:ext cx="3983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Empty">
  <p:cSld name="TITLE_AND_BODY_1_1_1_3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4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53" name="Google Shape;253;p24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Dark background Text large 1 ">
  <p:cSld name="TITLE_AND_BODY_1_1_1_2">
    <p:bg>
      <p:bgPr>
        <a:solidFill>
          <a:schemeClr val="dk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536575" y="432000"/>
            <a:ext cx="8070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idx="1" type="body"/>
          </p:nvPr>
        </p:nvSpPr>
        <p:spPr>
          <a:xfrm>
            <a:off x="536575" y="1279325"/>
            <a:ext cx="54267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62" name="Google Shape;262;p25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63" name="Google Shape;263;p25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Dark background Text large 1  1">
  <p:cSld name="TITLE_AND_BODY_1_1_1_2_2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71" name="Google Shape;271;p26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Numbered list - light">
  <p:cSld name="TITLE_AND_BODY_1_1_1_2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hasCustomPrompt="1" type="title"/>
          </p:nvPr>
        </p:nvSpPr>
        <p:spPr>
          <a:xfrm>
            <a:off x="536575" y="9621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27"/>
          <p:cNvSpPr txBox="1"/>
          <p:nvPr>
            <p:ph idx="2" type="title"/>
          </p:nvPr>
        </p:nvSpPr>
        <p:spPr>
          <a:xfrm>
            <a:off x="536575" y="432000"/>
            <a:ext cx="8070900" cy="5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0" name="Google Shape;280;p27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281" name="Google Shape;281;p27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7"/>
          <p:cNvSpPr txBox="1"/>
          <p:nvPr>
            <p:ph idx="3" type="title"/>
          </p:nvPr>
        </p:nvSpPr>
        <p:spPr>
          <a:xfrm>
            <a:off x="1209675" y="12281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8" name="Google Shape;288;p27"/>
          <p:cNvSpPr txBox="1"/>
          <p:nvPr>
            <p:ph idx="4" type="title"/>
          </p:nvPr>
        </p:nvSpPr>
        <p:spPr>
          <a:xfrm>
            <a:off x="1209675" y="18023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9" name="Google Shape;289;p27"/>
          <p:cNvSpPr txBox="1"/>
          <p:nvPr>
            <p:ph hasCustomPrompt="1" idx="5" type="title"/>
          </p:nvPr>
        </p:nvSpPr>
        <p:spPr>
          <a:xfrm>
            <a:off x="3271838" y="9621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27"/>
          <p:cNvSpPr txBox="1"/>
          <p:nvPr>
            <p:ph idx="6" type="title"/>
          </p:nvPr>
        </p:nvSpPr>
        <p:spPr>
          <a:xfrm>
            <a:off x="3944974" y="12281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1" name="Google Shape;291;p27"/>
          <p:cNvSpPr txBox="1"/>
          <p:nvPr>
            <p:ph idx="7" type="title"/>
          </p:nvPr>
        </p:nvSpPr>
        <p:spPr>
          <a:xfrm>
            <a:off x="3944979" y="18023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hasCustomPrompt="1" idx="8" type="title"/>
          </p:nvPr>
        </p:nvSpPr>
        <p:spPr>
          <a:xfrm>
            <a:off x="6007113" y="9621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/>
          <p:nvPr>
            <p:ph idx="9" type="title"/>
          </p:nvPr>
        </p:nvSpPr>
        <p:spPr>
          <a:xfrm>
            <a:off x="6680250" y="12281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4" name="Google Shape;294;p27"/>
          <p:cNvSpPr txBox="1"/>
          <p:nvPr>
            <p:ph idx="13" type="title"/>
          </p:nvPr>
        </p:nvSpPr>
        <p:spPr>
          <a:xfrm>
            <a:off x="6680258" y="18023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hasCustomPrompt="1" idx="14" type="title"/>
          </p:nvPr>
        </p:nvSpPr>
        <p:spPr>
          <a:xfrm>
            <a:off x="536575" y="28669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27"/>
          <p:cNvSpPr txBox="1"/>
          <p:nvPr>
            <p:ph idx="15" type="title"/>
          </p:nvPr>
        </p:nvSpPr>
        <p:spPr>
          <a:xfrm>
            <a:off x="1209700" y="31329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7" name="Google Shape;297;p27"/>
          <p:cNvSpPr txBox="1"/>
          <p:nvPr>
            <p:ph idx="16" type="title"/>
          </p:nvPr>
        </p:nvSpPr>
        <p:spPr>
          <a:xfrm>
            <a:off x="1209700" y="37071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8" name="Google Shape;298;p27"/>
          <p:cNvSpPr txBox="1"/>
          <p:nvPr>
            <p:ph hasCustomPrompt="1" idx="17" type="title"/>
          </p:nvPr>
        </p:nvSpPr>
        <p:spPr>
          <a:xfrm>
            <a:off x="3271838" y="28669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7"/>
          <p:cNvSpPr txBox="1"/>
          <p:nvPr>
            <p:ph idx="18" type="title"/>
          </p:nvPr>
        </p:nvSpPr>
        <p:spPr>
          <a:xfrm>
            <a:off x="3944974" y="31329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0" name="Google Shape;300;p27"/>
          <p:cNvSpPr txBox="1"/>
          <p:nvPr>
            <p:ph idx="19" type="title"/>
          </p:nvPr>
        </p:nvSpPr>
        <p:spPr>
          <a:xfrm>
            <a:off x="3944979" y="37071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1" name="Google Shape;301;p27"/>
          <p:cNvSpPr txBox="1"/>
          <p:nvPr>
            <p:ph hasCustomPrompt="1" idx="20" type="title"/>
          </p:nvPr>
        </p:nvSpPr>
        <p:spPr>
          <a:xfrm>
            <a:off x="6007113" y="28669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"/>
              <a:buNone/>
              <a:defRPr sz="7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7"/>
          <p:cNvSpPr txBox="1"/>
          <p:nvPr>
            <p:ph idx="21" type="title"/>
          </p:nvPr>
        </p:nvSpPr>
        <p:spPr>
          <a:xfrm>
            <a:off x="6680250" y="31329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3" name="Google Shape;303;p27"/>
          <p:cNvSpPr txBox="1"/>
          <p:nvPr>
            <p:ph idx="22" type="title"/>
          </p:nvPr>
        </p:nvSpPr>
        <p:spPr>
          <a:xfrm>
            <a:off x="6680258" y="37071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None/>
              <a:defRPr b="0" sz="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Numbered list - dark">
  <p:cSld name="TITLE_AND_BODY_1_1_1_2_1_1"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hasCustomPrompt="1" type="title"/>
          </p:nvPr>
        </p:nvSpPr>
        <p:spPr>
          <a:xfrm>
            <a:off x="536575" y="9621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 txBox="1"/>
          <p:nvPr>
            <p:ph idx="2" type="title"/>
          </p:nvPr>
        </p:nvSpPr>
        <p:spPr>
          <a:xfrm>
            <a:off x="536575" y="432000"/>
            <a:ext cx="8070900" cy="5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28"/>
          <p:cNvSpPr txBox="1"/>
          <p:nvPr>
            <p:ph idx="3" type="title"/>
          </p:nvPr>
        </p:nvSpPr>
        <p:spPr>
          <a:xfrm>
            <a:off x="1209675" y="12281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28"/>
          <p:cNvSpPr txBox="1"/>
          <p:nvPr>
            <p:ph idx="4" type="title"/>
          </p:nvPr>
        </p:nvSpPr>
        <p:spPr>
          <a:xfrm>
            <a:off x="1209675" y="18023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9" name="Google Shape;309;p28"/>
          <p:cNvSpPr txBox="1"/>
          <p:nvPr>
            <p:ph hasCustomPrompt="1" idx="5" type="title"/>
          </p:nvPr>
        </p:nvSpPr>
        <p:spPr>
          <a:xfrm>
            <a:off x="3271838" y="9621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28"/>
          <p:cNvSpPr txBox="1"/>
          <p:nvPr>
            <p:ph idx="6" type="title"/>
          </p:nvPr>
        </p:nvSpPr>
        <p:spPr>
          <a:xfrm>
            <a:off x="3944975" y="12281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8"/>
          <p:cNvSpPr txBox="1"/>
          <p:nvPr>
            <p:ph idx="7" type="title"/>
          </p:nvPr>
        </p:nvSpPr>
        <p:spPr>
          <a:xfrm>
            <a:off x="3944979" y="18023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2" name="Google Shape;312;p28"/>
          <p:cNvSpPr txBox="1"/>
          <p:nvPr>
            <p:ph hasCustomPrompt="1" idx="8" type="title"/>
          </p:nvPr>
        </p:nvSpPr>
        <p:spPr>
          <a:xfrm>
            <a:off x="6007113" y="9621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8"/>
          <p:cNvSpPr txBox="1"/>
          <p:nvPr>
            <p:ph idx="9" type="title"/>
          </p:nvPr>
        </p:nvSpPr>
        <p:spPr>
          <a:xfrm>
            <a:off x="6680250" y="12281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8"/>
          <p:cNvSpPr txBox="1"/>
          <p:nvPr>
            <p:ph idx="13" type="title"/>
          </p:nvPr>
        </p:nvSpPr>
        <p:spPr>
          <a:xfrm>
            <a:off x="6680258" y="18023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5" name="Google Shape;315;p28"/>
          <p:cNvSpPr txBox="1"/>
          <p:nvPr>
            <p:ph hasCustomPrompt="1" idx="14" type="title"/>
          </p:nvPr>
        </p:nvSpPr>
        <p:spPr>
          <a:xfrm>
            <a:off x="536575" y="28669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8"/>
          <p:cNvSpPr txBox="1"/>
          <p:nvPr>
            <p:ph idx="15" type="title"/>
          </p:nvPr>
        </p:nvSpPr>
        <p:spPr>
          <a:xfrm>
            <a:off x="1209675" y="31329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28"/>
          <p:cNvSpPr txBox="1"/>
          <p:nvPr>
            <p:ph idx="16" type="title"/>
          </p:nvPr>
        </p:nvSpPr>
        <p:spPr>
          <a:xfrm>
            <a:off x="1209675" y="37071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8" name="Google Shape;318;p28"/>
          <p:cNvSpPr txBox="1"/>
          <p:nvPr>
            <p:ph hasCustomPrompt="1" idx="17" type="title"/>
          </p:nvPr>
        </p:nvSpPr>
        <p:spPr>
          <a:xfrm>
            <a:off x="3271838" y="28669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28"/>
          <p:cNvSpPr txBox="1"/>
          <p:nvPr>
            <p:ph idx="18" type="title"/>
          </p:nvPr>
        </p:nvSpPr>
        <p:spPr>
          <a:xfrm>
            <a:off x="3944975" y="31329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28"/>
          <p:cNvSpPr txBox="1"/>
          <p:nvPr>
            <p:ph idx="19" type="title"/>
          </p:nvPr>
        </p:nvSpPr>
        <p:spPr>
          <a:xfrm>
            <a:off x="3944979" y="37071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1" name="Google Shape;321;p28"/>
          <p:cNvSpPr txBox="1"/>
          <p:nvPr>
            <p:ph hasCustomPrompt="1" idx="20" type="title"/>
          </p:nvPr>
        </p:nvSpPr>
        <p:spPr>
          <a:xfrm>
            <a:off x="6007113" y="2866900"/>
            <a:ext cx="2214900" cy="13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600"/>
              <a:buNone/>
              <a:defRPr sz="7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28"/>
          <p:cNvSpPr txBox="1"/>
          <p:nvPr>
            <p:ph idx="21" type="title"/>
          </p:nvPr>
        </p:nvSpPr>
        <p:spPr>
          <a:xfrm>
            <a:off x="6680250" y="3132950"/>
            <a:ext cx="19272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28"/>
          <p:cNvSpPr txBox="1"/>
          <p:nvPr>
            <p:ph idx="22" type="title"/>
          </p:nvPr>
        </p:nvSpPr>
        <p:spPr>
          <a:xfrm>
            <a:off x="6680258" y="3707100"/>
            <a:ext cx="1927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 Light"/>
              <a:buNone/>
              <a:defRPr b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grpSp>
        <p:nvGrpSpPr>
          <p:cNvPr id="324" name="Google Shape;324;p28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25" name="Google Shape;325;p28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Text small">
  <p:cSld name="TITLE_AND_BODY_1_1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536575" y="432000"/>
            <a:ext cx="8070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29"/>
          <p:cNvSpPr txBox="1"/>
          <p:nvPr>
            <p:ph idx="1" type="body"/>
          </p:nvPr>
        </p:nvSpPr>
        <p:spPr>
          <a:xfrm>
            <a:off x="536575" y="1279325"/>
            <a:ext cx="54267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500"/>
              </a:spcBef>
              <a:spcAft>
                <a:spcPts val="5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334" name="Google Shape;334;p29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35" name="Google Shape;335;p29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 Big number 1">
  <p:cSld name="BIG_NUMBER_1">
    <p:bg>
      <p:bgPr>
        <a:solidFill>
          <a:schemeClr val="accent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30"/>
          <p:cNvSpPr txBox="1"/>
          <p:nvPr>
            <p:ph idx="2" type="title"/>
          </p:nvPr>
        </p:nvSpPr>
        <p:spPr>
          <a:xfrm>
            <a:off x="1896675" y="3152225"/>
            <a:ext cx="5343000" cy="115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b="0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b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344" name="Google Shape;344;p30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45" name="Google Shape;345;p30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Title slide - Light – logo bottom left - indent - big">
  <p:cSld name="TITLE_4_2_1_2">
    <p:bg>
      <p:bgPr>
        <a:solidFill>
          <a:schemeClr val="accent5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>
            <a:off x="538150" y="1171025"/>
            <a:ext cx="3585300" cy="21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536575" y="3363575"/>
            <a:ext cx="35853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4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" name="Google Shape;37;p4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38" name="Google Shape;38;p4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Big number">
  <p:cSld name="BIG_NUMBER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3" name="Google Shape;353;p31"/>
          <p:cNvSpPr txBox="1"/>
          <p:nvPr>
            <p:ph idx="2" type="title"/>
          </p:nvPr>
        </p:nvSpPr>
        <p:spPr>
          <a:xfrm>
            <a:off x="1896675" y="3152225"/>
            <a:ext cx="5343000" cy="115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None/>
              <a:defRPr b="0"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354" name="Google Shape;354;p31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55" name="Google Shape;355;p31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1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62" name="Google Shape;362;p31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Quote">
  <p:cSld name="CUSTOM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/>
        </p:nvSpPr>
        <p:spPr>
          <a:xfrm>
            <a:off x="238125" y="-449950"/>
            <a:ext cx="2063100" cy="24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1" sz="4000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1702600" y="1519850"/>
            <a:ext cx="6449400" cy="21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32"/>
          <p:cNvSpPr txBox="1"/>
          <p:nvPr>
            <p:ph idx="1" type="body"/>
          </p:nvPr>
        </p:nvSpPr>
        <p:spPr>
          <a:xfrm>
            <a:off x="1709400" y="3863400"/>
            <a:ext cx="5725200" cy="8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500"/>
              </a:spcBef>
              <a:spcAft>
                <a:spcPts val="5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372" name="Google Shape;372;p32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73" name="Google Shape;373;p32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 Data light 1">
  <p:cSld name="BLANK_5">
    <p:bg>
      <p:bgPr>
        <a:solidFill>
          <a:schemeClr val="accent5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/>
          <p:nvPr/>
        </p:nvSpPr>
        <p:spPr>
          <a:xfrm flipH="1">
            <a:off x="3942600" y="-12450"/>
            <a:ext cx="5201400" cy="515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3"/>
          <p:cNvSpPr txBox="1"/>
          <p:nvPr>
            <p:ph idx="12" type="sldNum"/>
          </p:nvPr>
        </p:nvSpPr>
        <p:spPr>
          <a:xfrm>
            <a:off x="8374483" y="41517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1"/>
                </a:solidFill>
              </a:defRPr>
            </a:lvl1pPr>
            <a:lvl2pPr lvl="1" rtl="0" algn="ctr">
              <a:buNone/>
              <a:defRPr>
                <a:solidFill>
                  <a:schemeClr val="dk1"/>
                </a:solidFill>
              </a:defRPr>
            </a:lvl2pPr>
            <a:lvl3pPr lvl="2" rtl="0" algn="ctr">
              <a:buNone/>
              <a:defRPr>
                <a:solidFill>
                  <a:schemeClr val="dk1"/>
                </a:solidFill>
              </a:defRPr>
            </a:lvl3pPr>
            <a:lvl4pPr lvl="3" rtl="0" algn="ctr">
              <a:buNone/>
              <a:defRPr>
                <a:solidFill>
                  <a:schemeClr val="dk1"/>
                </a:solidFill>
              </a:defRPr>
            </a:lvl4pPr>
            <a:lvl5pPr lvl="4" rtl="0" algn="ctr">
              <a:buNone/>
              <a:defRPr>
                <a:solidFill>
                  <a:schemeClr val="dk1"/>
                </a:solidFill>
              </a:defRPr>
            </a:lvl5pPr>
            <a:lvl6pPr lvl="5" rtl="0" algn="ctr">
              <a:buNone/>
              <a:defRPr>
                <a:solidFill>
                  <a:schemeClr val="dk1"/>
                </a:solidFill>
              </a:defRPr>
            </a:lvl6pPr>
            <a:lvl7pPr lvl="6" rtl="0" algn="ctr">
              <a:buNone/>
              <a:defRPr>
                <a:solidFill>
                  <a:schemeClr val="dk1"/>
                </a:solidFill>
              </a:defRPr>
            </a:lvl7pPr>
            <a:lvl8pPr lvl="7" rtl="0" algn="ctr">
              <a:buNone/>
              <a:defRPr>
                <a:solidFill>
                  <a:schemeClr val="dk1"/>
                </a:solidFill>
              </a:defRPr>
            </a:lvl8pPr>
            <a:lvl9pPr lvl="8" rtl="0" algn="ct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2" name="Google Shape;382;p33"/>
          <p:cNvSpPr txBox="1"/>
          <p:nvPr>
            <p:ph type="title"/>
          </p:nvPr>
        </p:nvSpPr>
        <p:spPr>
          <a:xfrm>
            <a:off x="536575" y="432000"/>
            <a:ext cx="29016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33"/>
          <p:cNvSpPr txBox="1"/>
          <p:nvPr>
            <p:ph idx="1" type="body"/>
          </p:nvPr>
        </p:nvSpPr>
        <p:spPr>
          <a:xfrm>
            <a:off x="4624400" y="3637744"/>
            <a:ext cx="1248000" cy="21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 algn="ctr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 algn="ctr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 algn="ctr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 algn="ctr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 algn="ctr">
              <a:spcBef>
                <a:spcPts val="500"/>
              </a:spcBef>
              <a:spcAft>
                <a:spcPts val="5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84" name="Google Shape;384;p33"/>
          <p:cNvSpPr txBox="1"/>
          <p:nvPr>
            <p:ph idx="2" type="body"/>
          </p:nvPr>
        </p:nvSpPr>
        <p:spPr>
          <a:xfrm>
            <a:off x="5993225" y="3637744"/>
            <a:ext cx="1248000" cy="21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 algn="ctr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 algn="ctr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 algn="ctr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 algn="ctr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 algn="ctr">
              <a:spcBef>
                <a:spcPts val="500"/>
              </a:spcBef>
              <a:spcAft>
                <a:spcPts val="5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85" name="Google Shape;385;p33"/>
          <p:cNvSpPr txBox="1"/>
          <p:nvPr>
            <p:ph idx="3" type="body"/>
          </p:nvPr>
        </p:nvSpPr>
        <p:spPr>
          <a:xfrm>
            <a:off x="7362050" y="3637744"/>
            <a:ext cx="1248000" cy="21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 algn="ctr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 algn="ctr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 algn="ctr"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 algn="ctr"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 algn="ctr"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 algn="ctr">
              <a:spcBef>
                <a:spcPts val="500"/>
              </a:spcBef>
              <a:spcAft>
                <a:spcPts val="5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86" name="Google Shape;386;p33"/>
          <p:cNvSpPr txBox="1"/>
          <p:nvPr>
            <p:ph idx="4" type="title"/>
          </p:nvPr>
        </p:nvSpPr>
        <p:spPr>
          <a:xfrm>
            <a:off x="4624400" y="3059344"/>
            <a:ext cx="12480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" name="Google Shape;387;p33"/>
          <p:cNvSpPr txBox="1"/>
          <p:nvPr>
            <p:ph idx="5" type="title"/>
          </p:nvPr>
        </p:nvSpPr>
        <p:spPr>
          <a:xfrm>
            <a:off x="5993225" y="3059344"/>
            <a:ext cx="12480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33"/>
          <p:cNvSpPr txBox="1"/>
          <p:nvPr>
            <p:ph idx="6" type="title"/>
          </p:nvPr>
        </p:nvSpPr>
        <p:spPr>
          <a:xfrm>
            <a:off x="7362050" y="3059344"/>
            <a:ext cx="12480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33"/>
          <p:cNvSpPr txBox="1"/>
          <p:nvPr>
            <p:ph idx="7" type="title"/>
          </p:nvPr>
        </p:nvSpPr>
        <p:spPr>
          <a:xfrm>
            <a:off x="4624400" y="920600"/>
            <a:ext cx="3983100" cy="14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90" name="Google Shape;390;p33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391" name="Google Shape;391;p33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97" name="Google Shape;397;p33"/>
          <p:cNvSpPr txBox="1"/>
          <p:nvPr>
            <p:ph idx="8" type="body"/>
          </p:nvPr>
        </p:nvSpPr>
        <p:spPr>
          <a:xfrm>
            <a:off x="536625" y="1279325"/>
            <a:ext cx="2901600" cy="3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Section header - No photo - Light">
  <p:cSld name="CUSTOM_1">
    <p:bg>
      <p:bgPr>
        <a:solidFill>
          <a:schemeClr val="accent6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4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400" name="Google Shape;400;p34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4"/>
          <p:cNvSpPr txBox="1"/>
          <p:nvPr>
            <p:ph type="title"/>
          </p:nvPr>
        </p:nvSpPr>
        <p:spPr>
          <a:xfrm>
            <a:off x="536575" y="1913175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34"/>
          <p:cNvSpPr txBox="1"/>
          <p:nvPr>
            <p:ph idx="1" type="subTitle"/>
          </p:nvPr>
        </p:nvSpPr>
        <p:spPr>
          <a:xfrm>
            <a:off x="1093000" y="2583725"/>
            <a:ext cx="68307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 End slide">
  <p:cSld name="BLANK_4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5"/>
          <p:cNvPicPr preferRelativeResize="0"/>
          <p:nvPr/>
        </p:nvPicPr>
        <p:blipFill rotWithShape="1">
          <a:blip r:embed="rId2">
            <a:alphaModFix amt="70000"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1" name="Google Shape;411;p35"/>
          <p:cNvSpPr txBox="1"/>
          <p:nvPr/>
        </p:nvSpPr>
        <p:spPr>
          <a:xfrm>
            <a:off x="536575" y="596500"/>
            <a:ext cx="5928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Entrepreneurial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Responsible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Dedicated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Inclusive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5311425" y="4748700"/>
            <a:ext cx="26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Champions of </a:t>
            </a:r>
            <a:r>
              <a:rPr b="1"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business software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13" name="Google Shape;413;p35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414" name="Google Shape;414;p35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 End slide 1 1 1 1 1 1 1">
  <p:cSld name="BLANK_4_1_1_1_1_1_1_1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6"/>
          <p:cNvPicPr preferRelativeResize="0"/>
          <p:nvPr/>
        </p:nvPicPr>
        <p:blipFill rotWithShape="1">
          <a:blip r:embed="rId2">
            <a:alphaModFix/>
          </a:blip>
          <a:srcRect b="10032" l="0" r="0" t="10024"/>
          <a:stretch/>
        </p:blipFill>
        <p:spPr>
          <a:xfrm>
            <a:off x="0" y="0"/>
            <a:ext cx="9144003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>
            <a:off x="0" y="0"/>
            <a:ext cx="7357800" cy="5143500"/>
          </a:xfrm>
          <a:prstGeom prst="rect">
            <a:avLst/>
          </a:prstGeom>
          <a:gradFill>
            <a:gsLst>
              <a:gs pos="0">
                <a:srgbClr val="000000">
                  <a:alpha val="40392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90000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 txBox="1"/>
          <p:nvPr/>
        </p:nvSpPr>
        <p:spPr>
          <a:xfrm>
            <a:off x="536575" y="596500"/>
            <a:ext cx="5928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Entrepreneurial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Responsible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Dedicated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Inclusive</a:t>
            </a:r>
            <a:endParaRPr b="1" sz="4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5311425" y="4748700"/>
            <a:ext cx="26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Champions of </a:t>
            </a:r>
            <a:r>
              <a:rPr b="1"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business software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25" name="Google Shape;425;p36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426" name="Google Shape;426;p36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 End slide 1 1 1 1 1 2 1 1 1 2">
  <p:cSld name="BLANK_4_1_1_1_1_1_2_1_1_1_2">
    <p:bg>
      <p:bgPr>
        <a:solidFill>
          <a:schemeClr val="accen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7"/>
          <p:cNvPicPr preferRelativeResize="0"/>
          <p:nvPr/>
        </p:nvPicPr>
        <p:blipFill rotWithShape="1">
          <a:blip r:embed="rId2">
            <a:alphaModFix/>
          </a:blip>
          <a:srcRect b="0" l="22874" r="18034" t="0"/>
          <a:stretch/>
        </p:blipFill>
        <p:spPr>
          <a:xfrm>
            <a:off x="4584125" y="0"/>
            <a:ext cx="4559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 txBox="1"/>
          <p:nvPr/>
        </p:nvSpPr>
        <p:spPr>
          <a:xfrm>
            <a:off x="474825" y="706650"/>
            <a:ext cx="3690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Entrepreneurial</a:t>
            </a:r>
            <a:endParaRPr b="1" sz="3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Responsible</a:t>
            </a:r>
            <a:endParaRPr b="1" sz="3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Dedicated</a:t>
            </a:r>
            <a:endParaRPr b="1" sz="3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Inclusive</a:t>
            </a:r>
            <a:endParaRPr b="1" sz="3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1491300" y="4760525"/>
            <a:ext cx="245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Champions of </a:t>
            </a: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business software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36" name="Google Shape;436;p37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437" name="Google Shape;437;p37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 End slide 1 1 1 1 1 2 1 1 1 2 1">
  <p:cSld name="BLANK_4_1_1_1_1_1_2_1_1_1_2_1">
    <p:bg>
      <p:bgPr>
        <a:solidFill>
          <a:schemeClr val="accent4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8"/>
          <p:cNvPicPr preferRelativeResize="0"/>
          <p:nvPr/>
        </p:nvPicPr>
        <p:blipFill rotWithShape="1">
          <a:blip r:embed="rId2">
            <a:alphaModFix/>
          </a:blip>
          <a:srcRect b="0" l="22874" r="18034" t="0"/>
          <a:stretch/>
        </p:blipFill>
        <p:spPr>
          <a:xfrm>
            <a:off x="4584125" y="0"/>
            <a:ext cx="4559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 txBox="1"/>
          <p:nvPr/>
        </p:nvSpPr>
        <p:spPr>
          <a:xfrm>
            <a:off x="474825" y="706650"/>
            <a:ext cx="3690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Entrepreneurial</a:t>
            </a:r>
            <a:endParaRPr b="1" sz="3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Responsible</a:t>
            </a:r>
            <a:endParaRPr b="1" sz="3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Dedicated</a:t>
            </a:r>
            <a:endParaRPr b="1" sz="3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Inclusive</a:t>
            </a:r>
            <a:endParaRPr b="1" sz="3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1336025" y="4760525"/>
            <a:ext cx="26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Champions of </a:t>
            </a:r>
            <a:r>
              <a:rPr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business software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47" name="Google Shape;447;p38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448" name="Google Shape;448;p38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 End slide 1">
  <p:cSld name="BLANK_4_1"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9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 txBox="1"/>
          <p:nvPr/>
        </p:nvSpPr>
        <p:spPr>
          <a:xfrm>
            <a:off x="536575" y="596500"/>
            <a:ext cx="5928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Entrepreneurial</a:t>
            </a:r>
            <a:endParaRPr b="1" sz="4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Responsible</a:t>
            </a:r>
            <a:endParaRPr b="1" sz="4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Dedicated</a:t>
            </a:r>
            <a:endParaRPr b="1" sz="4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Inclusive</a:t>
            </a:r>
            <a:endParaRPr b="1" sz="4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5311425" y="4748700"/>
            <a:ext cx="26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Champions of </a:t>
            </a:r>
            <a:r>
              <a:rPr b="1" lang="en-GB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business software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58" name="Google Shape;458;p39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459" name="Google Shape;459;p39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rgbClr val="E70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Title slide - Light – logo bottom left - indent - small">
  <p:cSld name="TITLE_4_2_1_2_1">
    <p:bg>
      <p:bgPr>
        <a:solidFill>
          <a:schemeClr val="accent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ctrTitle"/>
          </p:nvPr>
        </p:nvSpPr>
        <p:spPr>
          <a:xfrm>
            <a:off x="538150" y="1171025"/>
            <a:ext cx="3585300" cy="21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536575" y="3363575"/>
            <a:ext cx="35853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5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50" name="Google Shape;50;p5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Title slide - Light – logo bottom left - indent 3">
  <p:cSld name="TITLE_4_2_1_4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ctrTitle"/>
          </p:nvPr>
        </p:nvSpPr>
        <p:spPr>
          <a:xfrm>
            <a:off x="538150" y="1171025"/>
            <a:ext cx="3585300" cy="3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>
            <a:off x="536575" y="672700"/>
            <a:ext cx="36618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6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1" name="Google Shape;61;p6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62" name="Google Shape;62;p6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Title slide - Light – logo bottom left - indent 2 1">
  <p:cSld name="TITLE_4_2_1_3_1">
    <p:bg>
      <p:bgPr>
        <a:solidFill>
          <a:schemeClr val="accent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ctrTitle"/>
          </p:nvPr>
        </p:nvSpPr>
        <p:spPr>
          <a:xfrm>
            <a:off x="538150" y="1171025"/>
            <a:ext cx="3585300" cy="3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536575" y="672700"/>
            <a:ext cx="36492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7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" name="Google Shape;73;p7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74" name="Google Shape;74;p7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Title slide - Light – logo bottom left - indent 1 2">
  <p:cSld name="TITLE_4_2_1_2_2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ctrTitle"/>
          </p:nvPr>
        </p:nvSpPr>
        <p:spPr>
          <a:xfrm>
            <a:off x="538150" y="1171025"/>
            <a:ext cx="3585300" cy="21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" type="subTitle"/>
          </p:nvPr>
        </p:nvSpPr>
        <p:spPr>
          <a:xfrm>
            <a:off x="536575" y="3363575"/>
            <a:ext cx="36618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8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8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86" name="Google Shape;86;p8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Title slide - Light – logo bottom left - indent 1 1 1">
  <p:cSld name="TITLE_4_2_1_2_1_1"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ctrTitle"/>
          </p:nvPr>
        </p:nvSpPr>
        <p:spPr>
          <a:xfrm>
            <a:off x="538150" y="1171025"/>
            <a:ext cx="3585300" cy="21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536575" y="3363575"/>
            <a:ext cx="35853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374483" y="38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9"/>
          <p:cNvSpPr/>
          <p:nvPr>
            <p:ph idx="2" type="pic"/>
          </p:nvPr>
        </p:nvSpPr>
        <p:spPr>
          <a:xfrm>
            <a:off x="4624400" y="236700"/>
            <a:ext cx="4283100" cy="46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7" name="Google Shape;97;p9"/>
          <p:cNvGrpSpPr/>
          <p:nvPr/>
        </p:nvGrpSpPr>
        <p:grpSpPr>
          <a:xfrm>
            <a:off x="538162" y="4771688"/>
            <a:ext cx="721508" cy="138564"/>
            <a:chOff x="177575" y="2146150"/>
            <a:chExt cx="7108450" cy="1313400"/>
          </a:xfrm>
        </p:grpSpPr>
        <p:sp>
          <p:nvSpPr>
            <p:cNvPr id="98" name="Google Shape;98;p9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Section header - No photo - Dark">
  <p:cSld name="SECTION_HEADER_1">
    <p:bg>
      <p:bgPr>
        <a:solidFill>
          <a:schemeClr val="accent4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0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106" name="Google Shape;106;p10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0"/>
          <p:cNvSpPr txBox="1"/>
          <p:nvPr>
            <p:ph type="title"/>
          </p:nvPr>
        </p:nvSpPr>
        <p:spPr>
          <a:xfrm>
            <a:off x="536575" y="1913175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1093000" y="2583725"/>
            <a:ext cx="6830700" cy="26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6575" y="432000"/>
            <a:ext cx="807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b="1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1279325"/>
            <a:ext cx="807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■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8450" lvl="3" marL="18288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■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Open Sans Light"/>
              <a:buChar char="■"/>
              <a:defRPr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93">
          <p15:clr>
            <a:srgbClr val="E46962"/>
          </p15:clr>
        </p15:guide>
        <p15:guide id="2" orient="horz" pos="3006">
          <p15:clr>
            <a:srgbClr val="E46962"/>
          </p15:clr>
        </p15:guide>
        <p15:guide id="3" pos="5065">
          <p15:clr>
            <a:srgbClr val="E46962"/>
          </p15:clr>
        </p15:guide>
        <p15:guide id="4" pos="5607">
          <p15:clr>
            <a:srgbClr val="E46962"/>
          </p15:clr>
        </p15:guide>
        <p15:guide id="5" pos="150">
          <p15:clr>
            <a:srgbClr val="E46962"/>
          </p15:clr>
        </p15:guide>
        <p15:guide id="6" pos="689">
          <p15:clr>
            <a:srgbClr val="E46962"/>
          </p15:clr>
        </p15:guide>
        <p15:guide id="7" orient="horz" pos="2855">
          <p15:clr>
            <a:srgbClr val="E46962"/>
          </p15:clr>
        </p15:guide>
        <p15:guide id="8" orient="horz" pos="147">
          <p15:clr>
            <a:srgbClr val="E46962"/>
          </p15:clr>
        </p15:guide>
        <p15:guide id="9" orient="horz" pos="376">
          <p15:clr>
            <a:srgbClr val="E46962"/>
          </p15:clr>
        </p15:guide>
        <p15:guide id="10" pos="2913">
          <p15:clr>
            <a:srgbClr val="E46962"/>
          </p15:clr>
        </p15:guide>
        <p15:guide id="11" pos="2835">
          <p15:clr>
            <a:srgbClr val="E46962"/>
          </p15:clr>
        </p15:guide>
        <p15:guide id="12" pos="2483">
          <p15:clr>
            <a:srgbClr val="E46962"/>
          </p15:clr>
        </p15:guide>
        <p15:guide id="13" pos="2405">
          <p15:clr>
            <a:srgbClr val="E46962"/>
          </p15:clr>
        </p15:guide>
        <p15:guide id="14" pos="3270">
          <p15:clr>
            <a:srgbClr val="E46962"/>
          </p15:clr>
        </p15:guide>
        <p15:guide id="15" pos="3346">
          <p15:clr>
            <a:srgbClr val="E46962"/>
          </p15:clr>
        </p15:guide>
        <p15:guide id="16" pos="3699">
          <p15:clr>
            <a:srgbClr val="E46962"/>
          </p15:clr>
        </p15:guide>
        <p15:guide id="17" pos="3775">
          <p15:clr>
            <a:srgbClr val="E46962"/>
          </p15:clr>
        </p15:guide>
        <p15:guide id="18" pos="4128">
          <p15:clr>
            <a:srgbClr val="E46962"/>
          </p15:clr>
        </p15:guide>
        <p15:guide id="19" pos="4205">
          <p15:clr>
            <a:srgbClr val="E46962"/>
          </p15:clr>
        </p15:guide>
        <p15:guide id="20" pos="4561">
          <p15:clr>
            <a:srgbClr val="E46962"/>
          </p15:clr>
        </p15:guide>
        <p15:guide id="21" pos="4635">
          <p15:clr>
            <a:srgbClr val="E46962"/>
          </p15:clr>
        </p15:guide>
        <p15:guide id="22" pos="4991">
          <p15:clr>
            <a:srgbClr val="E46962"/>
          </p15:clr>
        </p15:guide>
        <p15:guide id="23" pos="2054">
          <p15:clr>
            <a:srgbClr val="E46962"/>
          </p15:clr>
        </p15:guide>
        <p15:guide id="24" pos="1976">
          <p15:clr>
            <a:srgbClr val="E46962"/>
          </p15:clr>
        </p15:guide>
        <p15:guide id="25" pos="1546">
          <p15:clr>
            <a:srgbClr val="E46962"/>
          </p15:clr>
        </p15:guide>
        <p15:guide id="26" pos="1626">
          <p15:clr>
            <a:srgbClr val="E46962"/>
          </p15:clr>
        </p15:guide>
        <p15:guide id="27" pos="1195">
          <p15:clr>
            <a:srgbClr val="E46962"/>
          </p15:clr>
        </p15:guide>
        <p15:guide id="28" pos="1117">
          <p15:clr>
            <a:srgbClr val="E46962"/>
          </p15:clr>
        </p15:guide>
        <p15:guide id="29" pos="762">
          <p15:clr>
            <a:srgbClr val="E46962"/>
          </p15:clr>
        </p15:guide>
        <p15:guide id="30" pos="338">
          <p15:clr>
            <a:srgbClr val="E46962"/>
          </p15:clr>
        </p15:guide>
        <p15:guide id="31" pos="542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>
            <p:ph idx="4294967295" type="ctrTitle"/>
          </p:nvPr>
        </p:nvSpPr>
        <p:spPr>
          <a:xfrm>
            <a:off x="1564200" y="1733550"/>
            <a:ext cx="6015600" cy="3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lt1"/>
                </a:solidFill>
              </a:rPr>
              <a:t>Leveraging LLMs for Product Analytics in Visma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2433600" y="2850075"/>
            <a:ext cx="4276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Visma Product Analytics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David Ye, Management Trainee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March 24, 2025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536550" y="2202300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idx="4294967295" type="title"/>
          </p:nvPr>
        </p:nvSpPr>
        <p:spPr>
          <a:xfrm>
            <a:off x="1607788" y="2577625"/>
            <a:ext cx="60843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Demo: Behaviour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50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575" name="Google Shape;575;p50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50"/>
          <p:cNvSpPr txBox="1"/>
          <p:nvPr/>
        </p:nvSpPr>
        <p:spPr>
          <a:xfrm>
            <a:off x="527300" y="4634475"/>
            <a:ext cx="278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Arial Black"/>
                <a:ea typeface="Arial Black"/>
                <a:cs typeface="Arial Black"/>
                <a:sym typeface="Arial Black"/>
              </a:rPr>
              <a:t>11</a:t>
            </a:r>
            <a:endParaRPr sz="6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82" name="Google Shape;5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425" y="1618450"/>
            <a:ext cx="800825" cy="8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/>
          <p:nvPr>
            <p:ph idx="4294967295" type="title"/>
          </p:nvPr>
        </p:nvSpPr>
        <p:spPr>
          <a:xfrm>
            <a:off x="1161438" y="3382225"/>
            <a:ext cx="2695800" cy="3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Part 1: Generalization Testing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0"/>
          <p:cNvSpPr txBox="1"/>
          <p:nvPr/>
        </p:nvSpPr>
        <p:spPr>
          <a:xfrm>
            <a:off x="4982563" y="3300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Part 2: Consistency Testing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title"/>
          </p:nvPr>
        </p:nvSpPr>
        <p:spPr>
          <a:xfrm>
            <a:off x="536550" y="2202300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Findings and Insights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536575" y="432000"/>
            <a:ext cx="29016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Prompt Map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527300" y="4634475"/>
            <a:ext cx="278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13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6" name="Google Shape;596;p52"/>
          <p:cNvSpPr/>
          <p:nvPr/>
        </p:nvSpPr>
        <p:spPr>
          <a:xfrm>
            <a:off x="5944996" y="1182356"/>
            <a:ext cx="2104500" cy="2411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7" name="Google Shape;597;p52"/>
          <p:cNvSpPr/>
          <p:nvPr/>
        </p:nvSpPr>
        <p:spPr>
          <a:xfrm>
            <a:off x="5026589" y="1182251"/>
            <a:ext cx="918300" cy="241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6141024" y="3593650"/>
            <a:ext cx="10695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Vague Prompt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9" name="Google Shape;599;p52"/>
          <p:cNvSpPr txBox="1"/>
          <p:nvPr/>
        </p:nvSpPr>
        <p:spPr>
          <a:xfrm>
            <a:off x="6146777" y="890776"/>
            <a:ext cx="861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Clear Prompt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0" name="Google Shape;600;p52"/>
          <p:cNvSpPr txBox="1"/>
          <p:nvPr/>
        </p:nvSpPr>
        <p:spPr>
          <a:xfrm>
            <a:off x="8081001" y="2212600"/>
            <a:ext cx="9759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Available Data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1" name="Google Shape;601;p52"/>
          <p:cNvSpPr txBox="1"/>
          <p:nvPr/>
        </p:nvSpPr>
        <p:spPr>
          <a:xfrm>
            <a:off x="4050550" y="2212596"/>
            <a:ext cx="9759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Unavailable Data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2" name="Google Shape;602;p52"/>
          <p:cNvSpPr/>
          <p:nvPr/>
        </p:nvSpPr>
        <p:spPr>
          <a:xfrm>
            <a:off x="7014380" y="1182356"/>
            <a:ext cx="1037400" cy="15546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3" name="Google Shape;603;p52"/>
          <p:cNvSpPr/>
          <p:nvPr/>
        </p:nvSpPr>
        <p:spPr>
          <a:xfrm>
            <a:off x="7014371" y="2736961"/>
            <a:ext cx="1037400" cy="85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4" name="Google Shape;604;p52"/>
          <p:cNvSpPr/>
          <p:nvPr/>
        </p:nvSpPr>
        <p:spPr>
          <a:xfrm>
            <a:off x="6448974" y="2039396"/>
            <a:ext cx="561900" cy="857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05" name="Google Shape;605;p52"/>
          <p:cNvCxnSpPr/>
          <p:nvPr/>
        </p:nvCxnSpPr>
        <p:spPr>
          <a:xfrm>
            <a:off x="6482118" y="2374458"/>
            <a:ext cx="15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52"/>
          <p:cNvCxnSpPr/>
          <p:nvPr/>
        </p:nvCxnSpPr>
        <p:spPr>
          <a:xfrm flipH="1">
            <a:off x="5026518" y="2374376"/>
            <a:ext cx="1458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2"/>
          <p:cNvCxnSpPr/>
          <p:nvPr/>
        </p:nvCxnSpPr>
        <p:spPr>
          <a:xfrm>
            <a:off x="6557179" y="2381439"/>
            <a:ext cx="0" cy="12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52"/>
          <p:cNvSpPr/>
          <p:nvPr/>
        </p:nvSpPr>
        <p:spPr>
          <a:xfrm>
            <a:off x="5945002" y="1182324"/>
            <a:ext cx="1069500" cy="85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09" name="Google Shape;609;p52"/>
          <p:cNvCxnSpPr/>
          <p:nvPr/>
        </p:nvCxnSpPr>
        <p:spPr>
          <a:xfrm rot="10800000">
            <a:off x="6550279" y="1182039"/>
            <a:ext cx="6900" cy="11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52"/>
          <p:cNvSpPr txBox="1"/>
          <p:nvPr/>
        </p:nvSpPr>
        <p:spPr>
          <a:xfrm>
            <a:off x="5314125" y="211135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52"/>
          <p:cNvSpPr txBox="1"/>
          <p:nvPr/>
        </p:nvSpPr>
        <p:spPr>
          <a:xfrm>
            <a:off x="6308038" y="1347775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6577850" y="224390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p52"/>
          <p:cNvSpPr txBox="1"/>
          <p:nvPr/>
        </p:nvSpPr>
        <p:spPr>
          <a:xfrm>
            <a:off x="6308038" y="2981975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52"/>
          <p:cNvSpPr txBox="1"/>
          <p:nvPr/>
        </p:nvSpPr>
        <p:spPr>
          <a:xfrm>
            <a:off x="7361475" y="169655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52"/>
          <p:cNvSpPr txBox="1"/>
          <p:nvPr/>
        </p:nvSpPr>
        <p:spPr>
          <a:xfrm>
            <a:off x="7361475" y="290240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52"/>
          <p:cNvSpPr txBox="1"/>
          <p:nvPr/>
        </p:nvSpPr>
        <p:spPr>
          <a:xfrm>
            <a:off x="935125" y="3752575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products generate the most revenue?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7" name="Google Shape;617;p52"/>
          <p:cNvSpPr/>
          <p:nvPr/>
        </p:nvSpPr>
        <p:spPr>
          <a:xfrm>
            <a:off x="539900" y="3868375"/>
            <a:ext cx="272100" cy="2946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536750" y="3826425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52"/>
          <p:cNvSpPr txBox="1"/>
          <p:nvPr/>
        </p:nvSpPr>
        <p:spPr>
          <a:xfrm>
            <a:off x="944400" y="2870688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all Windows users, is Edge or Chrome better?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0" name="Google Shape;620;p52"/>
          <p:cNvSpPr/>
          <p:nvPr/>
        </p:nvSpPr>
        <p:spPr>
          <a:xfrm>
            <a:off x="530450" y="2986488"/>
            <a:ext cx="272100" cy="294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1" name="Google Shape;621;p52"/>
          <p:cNvSpPr txBox="1"/>
          <p:nvPr/>
        </p:nvSpPr>
        <p:spPr>
          <a:xfrm>
            <a:off x="527300" y="2944538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935125" y="2112463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you calculate the monthly stickiness for the products in 2024?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3" name="Google Shape;623;p52"/>
          <p:cNvSpPr/>
          <p:nvPr/>
        </p:nvSpPr>
        <p:spPr>
          <a:xfrm>
            <a:off x="521175" y="2228263"/>
            <a:ext cx="272100" cy="294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4" name="Google Shape;624;p52"/>
          <p:cNvSpPr txBox="1"/>
          <p:nvPr/>
        </p:nvSpPr>
        <p:spPr>
          <a:xfrm>
            <a:off x="518025" y="2186313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935125" y="1424263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customers have the highest engagement?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6" name="Google Shape;626;p52"/>
          <p:cNvSpPr/>
          <p:nvPr/>
        </p:nvSpPr>
        <p:spPr>
          <a:xfrm>
            <a:off x="521175" y="1540063"/>
            <a:ext cx="272100" cy="294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7" name="Google Shape;627;p52"/>
          <p:cNvSpPr txBox="1"/>
          <p:nvPr/>
        </p:nvSpPr>
        <p:spPr>
          <a:xfrm>
            <a:off x="518025" y="1498113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52"/>
          <p:cNvSpPr txBox="1"/>
          <p:nvPr/>
        </p:nvSpPr>
        <p:spPr>
          <a:xfrm>
            <a:off x="950700" y="837413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Where are most of our users from?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536750" y="953213"/>
            <a:ext cx="272100" cy="2946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0" name="Google Shape;630;p52"/>
          <p:cNvSpPr txBox="1"/>
          <p:nvPr/>
        </p:nvSpPr>
        <p:spPr>
          <a:xfrm>
            <a:off x="533600" y="911263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52"/>
          <p:cNvSpPr txBox="1"/>
          <p:nvPr/>
        </p:nvSpPr>
        <p:spPr>
          <a:xfrm>
            <a:off x="935125" y="33875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Edge 13.7, Chrome 19.4.2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 txBox="1"/>
          <p:nvPr>
            <p:ph type="title"/>
          </p:nvPr>
        </p:nvSpPr>
        <p:spPr>
          <a:xfrm>
            <a:off x="536575" y="432000"/>
            <a:ext cx="29016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Prompt Map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" name="Google Shape;637;p53"/>
          <p:cNvSpPr txBox="1"/>
          <p:nvPr/>
        </p:nvSpPr>
        <p:spPr>
          <a:xfrm>
            <a:off x="527300" y="4634475"/>
            <a:ext cx="278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8" name="Google Shape;638;p53"/>
          <p:cNvSpPr/>
          <p:nvPr/>
        </p:nvSpPr>
        <p:spPr>
          <a:xfrm>
            <a:off x="5944996" y="1182356"/>
            <a:ext cx="2104500" cy="2411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9" name="Google Shape;639;p53"/>
          <p:cNvSpPr/>
          <p:nvPr/>
        </p:nvSpPr>
        <p:spPr>
          <a:xfrm>
            <a:off x="5026589" y="1182251"/>
            <a:ext cx="918300" cy="241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0" name="Google Shape;640;p53"/>
          <p:cNvSpPr txBox="1"/>
          <p:nvPr/>
        </p:nvSpPr>
        <p:spPr>
          <a:xfrm>
            <a:off x="6141024" y="3593650"/>
            <a:ext cx="10695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Vague Prompt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6146777" y="890776"/>
            <a:ext cx="861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Clear Prompt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8081001" y="2212600"/>
            <a:ext cx="9759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Available Data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3" name="Google Shape;643;p53"/>
          <p:cNvSpPr txBox="1"/>
          <p:nvPr/>
        </p:nvSpPr>
        <p:spPr>
          <a:xfrm>
            <a:off x="4050550" y="2212596"/>
            <a:ext cx="9759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Unavailable Data</a:t>
            </a:r>
            <a:endParaRPr sz="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7014380" y="1182356"/>
            <a:ext cx="1037400" cy="15546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5" name="Google Shape;645;p53"/>
          <p:cNvSpPr/>
          <p:nvPr/>
        </p:nvSpPr>
        <p:spPr>
          <a:xfrm>
            <a:off x="7014371" y="2736961"/>
            <a:ext cx="1037400" cy="85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6" name="Google Shape;646;p53"/>
          <p:cNvSpPr/>
          <p:nvPr/>
        </p:nvSpPr>
        <p:spPr>
          <a:xfrm>
            <a:off x="6448974" y="2039396"/>
            <a:ext cx="561900" cy="857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47" name="Google Shape;647;p53"/>
          <p:cNvCxnSpPr/>
          <p:nvPr/>
        </p:nvCxnSpPr>
        <p:spPr>
          <a:xfrm>
            <a:off x="6482118" y="2374458"/>
            <a:ext cx="15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53"/>
          <p:cNvCxnSpPr/>
          <p:nvPr/>
        </p:nvCxnSpPr>
        <p:spPr>
          <a:xfrm flipH="1">
            <a:off x="5026518" y="2374376"/>
            <a:ext cx="1458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53"/>
          <p:cNvCxnSpPr/>
          <p:nvPr/>
        </p:nvCxnSpPr>
        <p:spPr>
          <a:xfrm>
            <a:off x="6557179" y="2381439"/>
            <a:ext cx="0" cy="12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53"/>
          <p:cNvSpPr/>
          <p:nvPr/>
        </p:nvSpPr>
        <p:spPr>
          <a:xfrm>
            <a:off x="5945002" y="1182324"/>
            <a:ext cx="1069500" cy="85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51" name="Google Shape;651;p53"/>
          <p:cNvCxnSpPr/>
          <p:nvPr/>
        </p:nvCxnSpPr>
        <p:spPr>
          <a:xfrm rot="10800000">
            <a:off x="6550279" y="1182039"/>
            <a:ext cx="6900" cy="11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53"/>
          <p:cNvSpPr txBox="1"/>
          <p:nvPr/>
        </p:nvSpPr>
        <p:spPr>
          <a:xfrm>
            <a:off x="5314125" y="211135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53"/>
          <p:cNvSpPr txBox="1"/>
          <p:nvPr/>
        </p:nvSpPr>
        <p:spPr>
          <a:xfrm>
            <a:off x="6308038" y="1347775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53"/>
          <p:cNvSpPr txBox="1"/>
          <p:nvPr/>
        </p:nvSpPr>
        <p:spPr>
          <a:xfrm>
            <a:off x="6577850" y="224390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53"/>
          <p:cNvSpPr txBox="1"/>
          <p:nvPr/>
        </p:nvSpPr>
        <p:spPr>
          <a:xfrm>
            <a:off x="6308038" y="2981975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53"/>
          <p:cNvSpPr txBox="1"/>
          <p:nvPr/>
        </p:nvSpPr>
        <p:spPr>
          <a:xfrm>
            <a:off x="7361475" y="169655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53"/>
          <p:cNvSpPr txBox="1"/>
          <p:nvPr/>
        </p:nvSpPr>
        <p:spPr>
          <a:xfrm>
            <a:off x="7361475" y="2902400"/>
            <a:ext cx="343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947550" y="1585138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customers have the highest engagement by number of sessions?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59" name="Google Shape;659;p53"/>
          <p:cNvSpPr/>
          <p:nvPr/>
        </p:nvSpPr>
        <p:spPr>
          <a:xfrm>
            <a:off x="533600" y="1700938"/>
            <a:ext cx="272100" cy="2946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0" name="Google Shape;660;p53"/>
          <p:cNvSpPr txBox="1"/>
          <p:nvPr/>
        </p:nvSpPr>
        <p:spPr>
          <a:xfrm>
            <a:off x="530450" y="1658988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53"/>
          <p:cNvSpPr txBox="1"/>
          <p:nvPr/>
        </p:nvSpPr>
        <p:spPr>
          <a:xfrm>
            <a:off x="950700" y="837413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customers have the highest engagement?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2" name="Google Shape;662;p53"/>
          <p:cNvSpPr/>
          <p:nvPr/>
        </p:nvSpPr>
        <p:spPr>
          <a:xfrm>
            <a:off x="536750" y="953213"/>
            <a:ext cx="272100" cy="294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3" name="Google Shape;663;p53"/>
          <p:cNvSpPr txBox="1"/>
          <p:nvPr/>
        </p:nvSpPr>
        <p:spPr>
          <a:xfrm>
            <a:off x="533600" y="911263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4" name="Google Shape;664;p53"/>
          <p:cNvCxnSpPr/>
          <p:nvPr/>
        </p:nvCxnSpPr>
        <p:spPr>
          <a:xfrm flipH="1">
            <a:off x="671150" y="1255100"/>
            <a:ext cx="3300" cy="396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53"/>
          <p:cNvSpPr txBox="1"/>
          <p:nvPr/>
        </p:nvSpPr>
        <p:spPr>
          <a:xfrm>
            <a:off x="944400" y="3095150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all Windows users, is Edge or Chrome better based on performance? Look for browsers that contain the name edge or chrome. Compare all versions.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6" name="Google Shape;666;p53"/>
          <p:cNvSpPr/>
          <p:nvPr/>
        </p:nvSpPr>
        <p:spPr>
          <a:xfrm>
            <a:off x="530450" y="3210950"/>
            <a:ext cx="272100" cy="294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7" name="Google Shape;667;p53"/>
          <p:cNvSpPr txBox="1"/>
          <p:nvPr/>
        </p:nvSpPr>
        <p:spPr>
          <a:xfrm>
            <a:off x="527300" y="3169000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53"/>
          <p:cNvSpPr txBox="1"/>
          <p:nvPr/>
        </p:nvSpPr>
        <p:spPr>
          <a:xfrm>
            <a:off x="941250" y="2376750"/>
            <a:ext cx="2187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all Windows users, is Edge or Chrome better?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9" name="Google Shape;669;p53"/>
          <p:cNvSpPr/>
          <p:nvPr/>
        </p:nvSpPr>
        <p:spPr>
          <a:xfrm>
            <a:off x="527300" y="2492550"/>
            <a:ext cx="272100" cy="294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70" name="Google Shape;670;p53"/>
          <p:cNvSpPr txBox="1"/>
          <p:nvPr/>
        </p:nvSpPr>
        <p:spPr>
          <a:xfrm>
            <a:off x="524150" y="2450600"/>
            <a:ext cx="20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1" name="Google Shape;671;p53"/>
          <p:cNvCxnSpPr/>
          <p:nvPr/>
        </p:nvCxnSpPr>
        <p:spPr>
          <a:xfrm flipH="1">
            <a:off x="661700" y="2787150"/>
            <a:ext cx="3300" cy="396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>
            <p:ph type="title"/>
          </p:nvPr>
        </p:nvSpPr>
        <p:spPr>
          <a:xfrm>
            <a:off x="536575" y="432000"/>
            <a:ext cx="29016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Findings and Insights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7" name="Google Shape;677;p54"/>
          <p:cNvSpPr txBox="1"/>
          <p:nvPr/>
        </p:nvSpPr>
        <p:spPr>
          <a:xfrm>
            <a:off x="527300" y="4634475"/>
            <a:ext cx="278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15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78" name="Google Shape;6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2" y="1513936"/>
            <a:ext cx="364401" cy="3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4"/>
          <p:cNvSpPr txBox="1"/>
          <p:nvPr/>
        </p:nvSpPr>
        <p:spPr>
          <a:xfrm>
            <a:off x="1072950" y="1433031"/>
            <a:ext cx="2187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Break your pipeline into several steps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62" y="2357611"/>
            <a:ext cx="364401" cy="3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 txBox="1"/>
          <p:nvPr/>
        </p:nvSpPr>
        <p:spPr>
          <a:xfrm>
            <a:off x="1075700" y="2276706"/>
            <a:ext cx="2187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information in the</a:t>
            </a: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prompt gives a better answer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82" name="Google Shape;6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62" y="3282186"/>
            <a:ext cx="364401" cy="3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4"/>
          <p:cNvSpPr txBox="1"/>
          <p:nvPr/>
        </p:nvSpPr>
        <p:spPr>
          <a:xfrm>
            <a:off x="1075700" y="3201281"/>
            <a:ext cx="2187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Useful for extracting data precisely when prompts explicitly specify instructions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/>
          <p:nvPr/>
        </p:nvSpPr>
        <p:spPr>
          <a:xfrm>
            <a:off x="5281258" y="1803801"/>
            <a:ext cx="3326100" cy="64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4"/>
          <p:cNvSpPr/>
          <p:nvPr/>
        </p:nvSpPr>
        <p:spPr>
          <a:xfrm>
            <a:off x="5281317" y="2796332"/>
            <a:ext cx="3326100" cy="551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4"/>
          <p:cNvSpPr/>
          <p:nvPr/>
        </p:nvSpPr>
        <p:spPr>
          <a:xfrm>
            <a:off x="5281317" y="824844"/>
            <a:ext cx="3326100" cy="64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4"/>
          <p:cNvSpPr/>
          <p:nvPr/>
        </p:nvSpPr>
        <p:spPr>
          <a:xfrm>
            <a:off x="6202450" y="1043553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Chosen fields</a:t>
            </a:r>
            <a:endParaRPr sz="600"/>
          </a:p>
        </p:txBody>
      </p:sp>
      <p:sp>
        <p:nvSpPr>
          <p:cNvPr id="688" name="Google Shape;688;p54"/>
          <p:cNvSpPr/>
          <p:nvPr/>
        </p:nvSpPr>
        <p:spPr>
          <a:xfrm>
            <a:off x="6202450" y="489089"/>
            <a:ext cx="673500" cy="20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All BigQuery fields</a:t>
            </a:r>
            <a:endParaRPr sz="600"/>
          </a:p>
        </p:txBody>
      </p:sp>
      <p:sp>
        <p:nvSpPr>
          <p:cNvPr id="689" name="Google Shape;689;p54"/>
          <p:cNvSpPr/>
          <p:nvPr/>
        </p:nvSpPr>
        <p:spPr>
          <a:xfrm>
            <a:off x="5431984" y="1043553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Keywords</a:t>
            </a:r>
            <a:endParaRPr sz="600"/>
          </a:p>
        </p:txBody>
      </p:sp>
      <p:cxnSp>
        <p:nvCxnSpPr>
          <p:cNvPr id="690" name="Google Shape;690;p54"/>
          <p:cNvCxnSpPr>
            <a:stCxn id="688" idx="2"/>
            <a:endCxn id="687" idx="0"/>
          </p:cNvCxnSpPr>
          <p:nvPr/>
        </p:nvCxnSpPr>
        <p:spPr>
          <a:xfrm>
            <a:off x="6539200" y="6984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p54"/>
          <p:cNvSpPr/>
          <p:nvPr/>
        </p:nvSpPr>
        <p:spPr>
          <a:xfrm>
            <a:off x="6994054" y="1043553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Assumptions</a:t>
            </a:r>
            <a:endParaRPr sz="600"/>
          </a:p>
        </p:txBody>
      </p:sp>
      <p:sp>
        <p:nvSpPr>
          <p:cNvPr id="692" name="Google Shape;692;p54"/>
          <p:cNvSpPr/>
          <p:nvPr/>
        </p:nvSpPr>
        <p:spPr>
          <a:xfrm>
            <a:off x="7785658" y="1043553"/>
            <a:ext cx="673500" cy="20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Clarifications</a:t>
            </a:r>
            <a:endParaRPr sz="600"/>
          </a:p>
        </p:txBody>
      </p:sp>
      <p:cxnSp>
        <p:nvCxnSpPr>
          <p:cNvPr id="693" name="Google Shape;693;p54"/>
          <p:cNvCxnSpPr>
            <a:stCxn id="691" idx="0"/>
            <a:endCxn id="692" idx="0"/>
          </p:cNvCxnSpPr>
          <p:nvPr/>
        </p:nvCxnSpPr>
        <p:spPr>
          <a:xfrm flipH="1" rot="-5400000">
            <a:off x="7726354" y="648003"/>
            <a:ext cx="600" cy="791700"/>
          </a:xfrm>
          <a:prstGeom prst="bentConnector3">
            <a:avLst>
              <a:gd fmla="val -2098798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54"/>
          <p:cNvSpPr/>
          <p:nvPr/>
        </p:nvSpPr>
        <p:spPr>
          <a:xfrm>
            <a:off x="5604502" y="2965921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Strategy/SQL Plan</a:t>
            </a:r>
            <a:endParaRPr sz="600"/>
          </a:p>
        </p:txBody>
      </p:sp>
      <p:sp>
        <p:nvSpPr>
          <p:cNvPr id="695" name="Google Shape;695;p54"/>
          <p:cNvSpPr/>
          <p:nvPr/>
        </p:nvSpPr>
        <p:spPr>
          <a:xfrm>
            <a:off x="6598276" y="2967457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SQL code</a:t>
            </a:r>
            <a:endParaRPr sz="600"/>
          </a:p>
        </p:txBody>
      </p:sp>
      <p:sp>
        <p:nvSpPr>
          <p:cNvPr id="696" name="Google Shape;696;p54"/>
          <p:cNvSpPr/>
          <p:nvPr/>
        </p:nvSpPr>
        <p:spPr>
          <a:xfrm>
            <a:off x="7610453" y="2965921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Validation</a:t>
            </a:r>
            <a:endParaRPr sz="600"/>
          </a:p>
        </p:txBody>
      </p:sp>
      <p:cxnSp>
        <p:nvCxnSpPr>
          <p:cNvPr id="697" name="Google Shape;697;p54"/>
          <p:cNvCxnSpPr>
            <a:stCxn id="694" idx="3"/>
            <a:endCxn id="695" idx="1"/>
          </p:cNvCxnSpPr>
          <p:nvPr/>
        </p:nvCxnSpPr>
        <p:spPr>
          <a:xfrm>
            <a:off x="6278002" y="3070621"/>
            <a:ext cx="320400" cy="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54"/>
          <p:cNvCxnSpPr>
            <a:stCxn id="685" idx="2"/>
            <a:endCxn id="699" idx="0"/>
          </p:cNvCxnSpPr>
          <p:nvPr/>
        </p:nvCxnSpPr>
        <p:spPr>
          <a:xfrm flipH="1">
            <a:off x="6939867" y="3347432"/>
            <a:ext cx="4500" cy="32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54"/>
          <p:cNvSpPr/>
          <p:nvPr/>
        </p:nvSpPr>
        <p:spPr>
          <a:xfrm>
            <a:off x="6603227" y="3671624"/>
            <a:ext cx="673500" cy="20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Data</a:t>
            </a:r>
            <a:endParaRPr sz="600"/>
          </a:p>
        </p:txBody>
      </p:sp>
      <p:sp>
        <p:nvSpPr>
          <p:cNvPr id="700" name="Google Shape;700;p54"/>
          <p:cNvSpPr/>
          <p:nvPr/>
        </p:nvSpPr>
        <p:spPr>
          <a:xfrm>
            <a:off x="6607503" y="4205231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Interpretation</a:t>
            </a:r>
            <a:endParaRPr sz="600"/>
          </a:p>
        </p:txBody>
      </p:sp>
      <p:sp>
        <p:nvSpPr>
          <p:cNvPr id="701" name="Google Shape;701;p54"/>
          <p:cNvSpPr/>
          <p:nvPr/>
        </p:nvSpPr>
        <p:spPr>
          <a:xfrm>
            <a:off x="5604502" y="3676795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Assumptions</a:t>
            </a:r>
            <a:endParaRPr sz="600"/>
          </a:p>
        </p:txBody>
      </p:sp>
      <p:sp>
        <p:nvSpPr>
          <p:cNvPr id="702" name="Google Shape;702;p54"/>
          <p:cNvSpPr/>
          <p:nvPr/>
        </p:nvSpPr>
        <p:spPr>
          <a:xfrm>
            <a:off x="7601958" y="3676795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SQL code</a:t>
            </a:r>
            <a:endParaRPr sz="600"/>
          </a:p>
        </p:txBody>
      </p:sp>
      <p:cxnSp>
        <p:nvCxnSpPr>
          <p:cNvPr id="703" name="Google Shape;703;p54"/>
          <p:cNvCxnSpPr>
            <a:stCxn id="699" idx="2"/>
            <a:endCxn id="700" idx="0"/>
          </p:cNvCxnSpPr>
          <p:nvPr/>
        </p:nvCxnSpPr>
        <p:spPr>
          <a:xfrm>
            <a:off x="6939977" y="3881024"/>
            <a:ext cx="4200" cy="32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54"/>
          <p:cNvCxnSpPr>
            <a:stCxn id="701" idx="2"/>
            <a:endCxn id="700" idx="0"/>
          </p:cNvCxnSpPr>
          <p:nvPr/>
        </p:nvCxnSpPr>
        <p:spPr>
          <a:xfrm>
            <a:off x="5941252" y="3886195"/>
            <a:ext cx="10029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54"/>
          <p:cNvCxnSpPr>
            <a:stCxn id="702" idx="2"/>
            <a:endCxn id="700" idx="0"/>
          </p:cNvCxnSpPr>
          <p:nvPr/>
        </p:nvCxnSpPr>
        <p:spPr>
          <a:xfrm flipH="1">
            <a:off x="6944208" y="3886195"/>
            <a:ext cx="9945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54"/>
          <p:cNvCxnSpPr>
            <a:stCxn id="689" idx="3"/>
            <a:endCxn id="687" idx="1"/>
          </p:cNvCxnSpPr>
          <p:nvPr/>
        </p:nvCxnSpPr>
        <p:spPr>
          <a:xfrm>
            <a:off x="6105484" y="1148253"/>
            <a:ext cx="9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p54"/>
          <p:cNvCxnSpPr>
            <a:stCxn id="689" idx="2"/>
            <a:endCxn id="691" idx="1"/>
          </p:cNvCxnSpPr>
          <p:nvPr/>
        </p:nvCxnSpPr>
        <p:spPr>
          <a:xfrm rot="-5400000">
            <a:off x="6328984" y="588003"/>
            <a:ext cx="104700" cy="1225200"/>
          </a:xfrm>
          <a:prstGeom prst="bentConnector4">
            <a:avLst>
              <a:gd fmla="val -96563" name="adj1"/>
              <a:gd fmla="val 946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54"/>
          <p:cNvCxnSpPr>
            <a:stCxn id="687" idx="3"/>
            <a:endCxn id="691" idx="1"/>
          </p:cNvCxnSpPr>
          <p:nvPr/>
        </p:nvCxnSpPr>
        <p:spPr>
          <a:xfrm>
            <a:off x="6875950" y="1148253"/>
            <a:ext cx="11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54"/>
          <p:cNvSpPr/>
          <p:nvPr/>
        </p:nvSpPr>
        <p:spPr>
          <a:xfrm>
            <a:off x="5598228" y="2022515"/>
            <a:ext cx="6861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Keywords 2.0</a:t>
            </a:r>
            <a:endParaRPr sz="600"/>
          </a:p>
        </p:txBody>
      </p:sp>
      <p:sp>
        <p:nvSpPr>
          <p:cNvPr id="710" name="Google Shape;710;p54"/>
          <p:cNvSpPr/>
          <p:nvPr/>
        </p:nvSpPr>
        <p:spPr>
          <a:xfrm>
            <a:off x="6601198" y="2022520"/>
            <a:ext cx="6861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Chosen fields 2.0</a:t>
            </a:r>
            <a:endParaRPr sz="600"/>
          </a:p>
        </p:txBody>
      </p:sp>
      <p:sp>
        <p:nvSpPr>
          <p:cNvPr id="711" name="Google Shape;711;p54"/>
          <p:cNvSpPr/>
          <p:nvPr/>
        </p:nvSpPr>
        <p:spPr>
          <a:xfrm>
            <a:off x="7604181" y="2022504"/>
            <a:ext cx="6861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Expected result</a:t>
            </a:r>
            <a:endParaRPr sz="600"/>
          </a:p>
        </p:txBody>
      </p:sp>
      <p:cxnSp>
        <p:nvCxnSpPr>
          <p:cNvPr id="712" name="Google Shape;712;p54"/>
          <p:cNvCxnSpPr>
            <a:stCxn id="691" idx="2"/>
            <a:endCxn id="684" idx="0"/>
          </p:cNvCxnSpPr>
          <p:nvPr/>
        </p:nvCxnSpPr>
        <p:spPr>
          <a:xfrm rot="5400000">
            <a:off x="6862204" y="1335153"/>
            <a:ext cx="550800" cy="386400"/>
          </a:xfrm>
          <a:prstGeom prst="bentConnector3">
            <a:avLst>
              <a:gd fmla="val 6733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4"/>
          <p:cNvCxnSpPr>
            <a:stCxn id="709" idx="3"/>
            <a:endCxn id="710" idx="1"/>
          </p:cNvCxnSpPr>
          <p:nvPr/>
        </p:nvCxnSpPr>
        <p:spPr>
          <a:xfrm>
            <a:off x="6284328" y="2127215"/>
            <a:ext cx="31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54"/>
          <p:cNvCxnSpPr>
            <a:endCxn id="684" idx="0"/>
          </p:cNvCxnSpPr>
          <p:nvPr/>
        </p:nvCxnSpPr>
        <p:spPr>
          <a:xfrm flipH="1">
            <a:off x="6944308" y="1620501"/>
            <a:ext cx="2400" cy="18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p54"/>
          <p:cNvCxnSpPr>
            <a:stCxn id="710" idx="3"/>
            <a:endCxn id="711" idx="1"/>
          </p:cNvCxnSpPr>
          <p:nvPr/>
        </p:nvCxnSpPr>
        <p:spPr>
          <a:xfrm>
            <a:off x="7287298" y="2127220"/>
            <a:ext cx="31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54"/>
          <p:cNvCxnSpPr>
            <a:stCxn id="684" idx="2"/>
            <a:endCxn id="685" idx="0"/>
          </p:cNvCxnSpPr>
          <p:nvPr/>
        </p:nvCxnSpPr>
        <p:spPr>
          <a:xfrm>
            <a:off x="6944308" y="2450301"/>
            <a:ext cx="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54"/>
          <p:cNvSpPr/>
          <p:nvPr/>
        </p:nvSpPr>
        <p:spPr>
          <a:xfrm>
            <a:off x="4265538" y="1043871"/>
            <a:ext cx="673500" cy="20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Prompt</a:t>
            </a:r>
            <a:endParaRPr sz="600"/>
          </a:p>
        </p:txBody>
      </p:sp>
      <p:cxnSp>
        <p:nvCxnSpPr>
          <p:cNvPr id="718" name="Google Shape;718;p54"/>
          <p:cNvCxnSpPr>
            <a:stCxn id="717" idx="3"/>
            <a:endCxn id="686" idx="1"/>
          </p:cNvCxnSpPr>
          <p:nvPr/>
        </p:nvCxnSpPr>
        <p:spPr>
          <a:xfrm>
            <a:off x="4939038" y="1148571"/>
            <a:ext cx="342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4"/>
          <p:cNvCxnSpPr>
            <a:stCxn id="717" idx="3"/>
            <a:endCxn id="685" idx="1"/>
          </p:cNvCxnSpPr>
          <p:nvPr/>
        </p:nvCxnSpPr>
        <p:spPr>
          <a:xfrm>
            <a:off x="4939038" y="1148571"/>
            <a:ext cx="342300" cy="192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4"/>
          <p:cNvCxnSpPr>
            <a:endCxn id="685" idx="1"/>
          </p:cNvCxnSpPr>
          <p:nvPr/>
        </p:nvCxnSpPr>
        <p:spPr>
          <a:xfrm flipH="1" rot="10800000">
            <a:off x="5108517" y="3071882"/>
            <a:ext cx="1728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54"/>
          <p:cNvCxnSpPr>
            <a:stCxn id="717" idx="3"/>
            <a:endCxn id="700" idx="1"/>
          </p:cNvCxnSpPr>
          <p:nvPr/>
        </p:nvCxnSpPr>
        <p:spPr>
          <a:xfrm>
            <a:off x="4939038" y="1148571"/>
            <a:ext cx="1668600" cy="3161400"/>
          </a:xfrm>
          <a:prstGeom prst="bentConnector3">
            <a:avLst>
              <a:gd fmla="val 103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54"/>
          <p:cNvCxnSpPr>
            <a:endCxn id="700" idx="1"/>
          </p:cNvCxnSpPr>
          <p:nvPr/>
        </p:nvCxnSpPr>
        <p:spPr>
          <a:xfrm>
            <a:off x="6449103" y="4309631"/>
            <a:ext cx="1584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54"/>
          <p:cNvCxnSpPr>
            <a:stCxn id="717" idx="3"/>
            <a:endCxn id="686" idx="1"/>
          </p:cNvCxnSpPr>
          <p:nvPr/>
        </p:nvCxnSpPr>
        <p:spPr>
          <a:xfrm flipH="1" rot="10800000">
            <a:off x="4939038" y="1147971"/>
            <a:ext cx="3423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54"/>
          <p:cNvCxnSpPr>
            <a:stCxn id="717" idx="3"/>
            <a:endCxn id="684" idx="1"/>
          </p:cNvCxnSpPr>
          <p:nvPr/>
        </p:nvCxnSpPr>
        <p:spPr>
          <a:xfrm>
            <a:off x="4939038" y="1148571"/>
            <a:ext cx="342300" cy="978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54"/>
          <p:cNvCxnSpPr>
            <a:stCxn id="695" idx="0"/>
            <a:endCxn id="696" idx="0"/>
          </p:cNvCxnSpPr>
          <p:nvPr/>
        </p:nvCxnSpPr>
        <p:spPr>
          <a:xfrm rot="-5400000">
            <a:off x="7440376" y="2460607"/>
            <a:ext cx="1500" cy="1012200"/>
          </a:xfrm>
          <a:prstGeom prst="bentConnector3">
            <a:avLst>
              <a:gd fmla="val 67152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54"/>
          <p:cNvCxnSpPr>
            <a:stCxn id="694" idx="0"/>
            <a:endCxn id="696" idx="0"/>
          </p:cNvCxnSpPr>
          <p:nvPr/>
        </p:nvCxnSpPr>
        <p:spPr>
          <a:xfrm flipH="1" rot="-5400000">
            <a:off x="6944002" y="1963171"/>
            <a:ext cx="600" cy="2006100"/>
          </a:xfrm>
          <a:prstGeom prst="bentConnector3">
            <a:avLst>
              <a:gd fmla="val -1653683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54"/>
          <p:cNvCxnSpPr>
            <a:stCxn id="696" idx="2"/>
            <a:endCxn id="695" idx="2"/>
          </p:cNvCxnSpPr>
          <p:nvPr/>
        </p:nvCxnSpPr>
        <p:spPr>
          <a:xfrm rot="5400000">
            <a:off x="7440353" y="2669971"/>
            <a:ext cx="1500" cy="1012200"/>
          </a:xfrm>
          <a:prstGeom prst="bentConnector3">
            <a:avLst>
              <a:gd fmla="val 67152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54"/>
          <p:cNvCxnSpPr>
            <a:stCxn id="696" idx="2"/>
            <a:endCxn id="694" idx="2"/>
          </p:cNvCxnSpPr>
          <p:nvPr/>
        </p:nvCxnSpPr>
        <p:spPr>
          <a:xfrm rot="5400000">
            <a:off x="6943853" y="2172571"/>
            <a:ext cx="600" cy="2006100"/>
          </a:xfrm>
          <a:prstGeom prst="bentConnector3">
            <a:avLst>
              <a:gd fmla="val 171964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54"/>
          <p:cNvCxnSpPr>
            <a:stCxn id="692" idx="1"/>
            <a:endCxn id="691" idx="3"/>
          </p:cNvCxnSpPr>
          <p:nvPr/>
        </p:nvCxnSpPr>
        <p:spPr>
          <a:xfrm rot="10800000">
            <a:off x="7667458" y="1148253"/>
            <a:ext cx="1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54"/>
          <p:cNvCxnSpPr>
            <a:endCxn id="692" idx="0"/>
          </p:cNvCxnSpPr>
          <p:nvPr/>
        </p:nvCxnSpPr>
        <p:spPr>
          <a:xfrm>
            <a:off x="8121808" y="919353"/>
            <a:ext cx="600" cy="1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54"/>
          <p:cNvCxnSpPr>
            <a:endCxn id="696" idx="0"/>
          </p:cNvCxnSpPr>
          <p:nvPr/>
        </p:nvCxnSpPr>
        <p:spPr>
          <a:xfrm flipH="1">
            <a:off x="7947203" y="2868121"/>
            <a:ext cx="3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p54"/>
          <p:cNvCxnSpPr>
            <a:endCxn id="695" idx="2"/>
          </p:cNvCxnSpPr>
          <p:nvPr/>
        </p:nvCxnSpPr>
        <p:spPr>
          <a:xfrm rot="10800000">
            <a:off x="6935026" y="3176857"/>
            <a:ext cx="300" cy="1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54"/>
          <p:cNvCxnSpPr>
            <a:endCxn id="694" idx="2"/>
          </p:cNvCxnSpPr>
          <p:nvPr/>
        </p:nvCxnSpPr>
        <p:spPr>
          <a:xfrm flipH="1" rot="10800000">
            <a:off x="5940652" y="3175321"/>
            <a:ext cx="6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54"/>
          <p:cNvCxnSpPr/>
          <p:nvPr/>
        </p:nvCxnSpPr>
        <p:spPr>
          <a:xfrm flipH="1" rot="10800000">
            <a:off x="4368825" y="2574900"/>
            <a:ext cx="45615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5"/>
          <p:cNvSpPr txBox="1"/>
          <p:nvPr>
            <p:ph type="title"/>
          </p:nvPr>
        </p:nvSpPr>
        <p:spPr>
          <a:xfrm>
            <a:off x="536575" y="432000"/>
            <a:ext cx="29016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Limitations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0" name="Google Shape;740;p55"/>
          <p:cNvSpPr txBox="1"/>
          <p:nvPr/>
        </p:nvSpPr>
        <p:spPr>
          <a:xfrm>
            <a:off x="527300" y="4634475"/>
            <a:ext cx="278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16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41" name="Google Shape;7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" y="1330225"/>
            <a:ext cx="364425" cy="3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5"/>
          <p:cNvSpPr txBox="1"/>
          <p:nvPr/>
        </p:nvSpPr>
        <p:spPr>
          <a:xfrm>
            <a:off x="1093000" y="1279202"/>
            <a:ext cx="218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hallucinations (vague and difficult prompts)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43" name="Google Shape;7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50" y="2291188"/>
            <a:ext cx="364425" cy="3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5"/>
          <p:cNvSpPr txBox="1"/>
          <p:nvPr/>
        </p:nvSpPr>
        <p:spPr>
          <a:xfrm>
            <a:off x="1084075" y="2240164"/>
            <a:ext cx="218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Difficult to find an optimal pipeline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45" name="Google Shape;7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62" y="3252163"/>
            <a:ext cx="364425" cy="3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5"/>
          <p:cNvSpPr txBox="1"/>
          <p:nvPr/>
        </p:nvSpPr>
        <p:spPr>
          <a:xfrm>
            <a:off x="1081088" y="3201139"/>
            <a:ext cx="218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custom events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7" name="Google Shape;747;p55"/>
          <p:cNvSpPr/>
          <p:nvPr/>
        </p:nvSpPr>
        <p:spPr>
          <a:xfrm>
            <a:off x="5281258" y="1803801"/>
            <a:ext cx="3326100" cy="64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5"/>
          <p:cNvSpPr/>
          <p:nvPr/>
        </p:nvSpPr>
        <p:spPr>
          <a:xfrm>
            <a:off x="5281317" y="2796332"/>
            <a:ext cx="3326100" cy="551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5"/>
          <p:cNvSpPr/>
          <p:nvPr/>
        </p:nvSpPr>
        <p:spPr>
          <a:xfrm>
            <a:off x="5281317" y="824844"/>
            <a:ext cx="3326100" cy="64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5"/>
          <p:cNvSpPr/>
          <p:nvPr/>
        </p:nvSpPr>
        <p:spPr>
          <a:xfrm>
            <a:off x="6202450" y="1043553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Chosen fields</a:t>
            </a:r>
            <a:endParaRPr sz="600"/>
          </a:p>
        </p:txBody>
      </p:sp>
      <p:sp>
        <p:nvSpPr>
          <p:cNvPr id="751" name="Google Shape;751;p55"/>
          <p:cNvSpPr/>
          <p:nvPr/>
        </p:nvSpPr>
        <p:spPr>
          <a:xfrm>
            <a:off x="6202450" y="491739"/>
            <a:ext cx="673500" cy="20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All BigQuery fields</a:t>
            </a:r>
            <a:endParaRPr sz="600"/>
          </a:p>
        </p:txBody>
      </p:sp>
      <p:sp>
        <p:nvSpPr>
          <p:cNvPr id="752" name="Google Shape;752;p55"/>
          <p:cNvSpPr/>
          <p:nvPr/>
        </p:nvSpPr>
        <p:spPr>
          <a:xfrm>
            <a:off x="5431984" y="1043553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Keywords</a:t>
            </a:r>
            <a:endParaRPr sz="600"/>
          </a:p>
        </p:txBody>
      </p:sp>
      <p:cxnSp>
        <p:nvCxnSpPr>
          <p:cNvPr id="753" name="Google Shape;753;p55"/>
          <p:cNvCxnSpPr>
            <a:stCxn id="751" idx="2"/>
            <a:endCxn id="750" idx="0"/>
          </p:cNvCxnSpPr>
          <p:nvPr/>
        </p:nvCxnSpPr>
        <p:spPr>
          <a:xfrm>
            <a:off x="6539200" y="701139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4" name="Google Shape;754;p55"/>
          <p:cNvSpPr/>
          <p:nvPr/>
        </p:nvSpPr>
        <p:spPr>
          <a:xfrm>
            <a:off x="6994054" y="1043553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Assumptions</a:t>
            </a:r>
            <a:endParaRPr sz="600"/>
          </a:p>
        </p:txBody>
      </p:sp>
      <p:sp>
        <p:nvSpPr>
          <p:cNvPr id="755" name="Google Shape;755;p55"/>
          <p:cNvSpPr/>
          <p:nvPr/>
        </p:nvSpPr>
        <p:spPr>
          <a:xfrm>
            <a:off x="7785658" y="1043553"/>
            <a:ext cx="673500" cy="20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Clarifications</a:t>
            </a:r>
            <a:endParaRPr sz="600"/>
          </a:p>
        </p:txBody>
      </p:sp>
      <p:cxnSp>
        <p:nvCxnSpPr>
          <p:cNvPr id="756" name="Google Shape;756;p55"/>
          <p:cNvCxnSpPr>
            <a:stCxn id="754" idx="0"/>
            <a:endCxn id="755" idx="0"/>
          </p:cNvCxnSpPr>
          <p:nvPr/>
        </p:nvCxnSpPr>
        <p:spPr>
          <a:xfrm flipH="1" rot="-5400000">
            <a:off x="7726354" y="648003"/>
            <a:ext cx="600" cy="791700"/>
          </a:xfrm>
          <a:prstGeom prst="bentConnector3">
            <a:avLst>
              <a:gd fmla="val -2077548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55"/>
          <p:cNvSpPr/>
          <p:nvPr/>
        </p:nvSpPr>
        <p:spPr>
          <a:xfrm>
            <a:off x="5604502" y="2965921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Strategy/SQL Plan</a:t>
            </a:r>
            <a:endParaRPr sz="600"/>
          </a:p>
        </p:txBody>
      </p:sp>
      <p:sp>
        <p:nvSpPr>
          <p:cNvPr id="758" name="Google Shape;758;p55"/>
          <p:cNvSpPr/>
          <p:nvPr/>
        </p:nvSpPr>
        <p:spPr>
          <a:xfrm>
            <a:off x="6598276" y="2967457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SQL code</a:t>
            </a:r>
            <a:endParaRPr sz="600"/>
          </a:p>
        </p:txBody>
      </p:sp>
      <p:sp>
        <p:nvSpPr>
          <p:cNvPr id="759" name="Google Shape;759;p55"/>
          <p:cNvSpPr/>
          <p:nvPr/>
        </p:nvSpPr>
        <p:spPr>
          <a:xfrm>
            <a:off x="7610453" y="2965921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Validation</a:t>
            </a:r>
            <a:endParaRPr sz="600"/>
          </a:p>
        </p:txBody>
      </p:sp>
      <p:cxnSp>
        <p:nvCxnSpPr>
          <p:cNvPr id="760" name="Google Shape;760;p55"/>
          <p:cNvCxnSpPr>
            <a:stCxn id="757" idx="3"/>
            <a:endCxn id="758" idx="1"/>
          </p:cNvCxnSpPr>
          <p:nvPr/>
        </p:nvCxnSpPr>
        <p:spPr>
          <a:xfrm>
            <a:off x="6278002" y="3070621"/>
            <a:ext cx="320400" cy="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55"/>
          <p:cNvCxnSpPr>
            <a:stCxn id="748" idx="2"/>
            <a:endCxn id="762" idx="0"/>
          </p:cNvCxnSpPr>
          <p:nvPr/>
        </p:nvCxnSpPr>
        <p:spPr>
          <a:xfrm flipH="1">
            <a:off x="6939867" y="3347432"/>
            <a:ext cx="4500" cy="32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55"/>
          <p:cNvSpPr/>
          <p:nvPr/>
        </p:nvSpPr>
        <p:spPr>
          <a:xfrm>
            <a:off x="6603227" y="3671624"/>
            <a:ext cx="673500" cy="20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Data</a:t>
            </a:r>
            <a:endParaRPr sz="600"/>
          </a:p>
        </p:txBody>
      </p:sp>
      <p:sp>
        <p:nvSpPr>
          <p:cNvPr id="763" name="Google Shape;763;p55"/>
          <p:cNvSpPr/>
          <p:nvPr/>
        </p:nvSpPr>
        <p:spPr>
          <a:xfrm>
            <a:off x="6607503" y="4205231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Interpretation</a:t>
            </a:r>
            <a:endParaRPr sz="600"/>
          </a:p>
        </p:txBody>
      </p:sp>
      <p:sp>
        <p:nvSpPr>
          <p:cNvPr id="764" name="Google Shape;764;p55"/>
          <p:cNvSpPr/>
          <p:nvPr/>
        </p:nvSpPr>
        <p:spPr>
          <a:xfrm>
            <a:off x="5604502" y="3676795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Assumptions</a:t>
            </a:r>
            <a:endParaRPr sz="600"/>
          </a:p>
        </p:txBody>
      </p:sp>
      <p:sp>
        <p:nvSpPr>
          <p:cNvPr id="765" name="Google Shape;765;p55"/>
          <p:cNvSpPr/>
          <p:nvPr/>
        </p:nvSpPr>
        <p:spPr>
          <a:xfrm>
            <a:off x="7601958" y="3676795"/>
            <a:ext cx="6735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SQL code</a:t>
            </a:r>
            <a:endParaRPr sz="600"/>
          </a:p>
        </p:txBody>
      </p:sp>
      <p:cxnSp>
        <p:nvCxnSpPr>
          <p:cNvPr id="766" name="Google Shape;766;p55"/>
          <p:cNvCxnSpPr>
            <a:stCxn id="762" idx="2"/>
            <a:endCxn id="763" idx="0"/>
          </p:cNvCxnSpPr>
          <p:nvPr/>
        </p:nvCxnSpPr>
        <p:spPr>
          <a:xfrm>
            <a:off x="6939977" y="3881024"/>
            <a:ext cx="4200" cy="32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55"/>
          <p:cNvCxnSpPr>
            <a:stCxn id="764" idx="2"/>
            <a:endCxn id="763" idx="0"/>
          </p:cNvCxnSpPr>
          <p:nvPr/>
        </p:nvCxnSpPr>
        <p:spPr>
          <a:xfrm>
            <a:off x="5941252" y="3886195"/>
            <a:ext cx="10029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55"/>
          <p:cNvCxnSpPr>
            <a:stCxn id="765" idx="2"/>
            <a:endCxn id="763" idx="0"/>
          </p:cNvCxnSpPr>
          <p:nvPr/>
        </p:nvCxnSpPr>
        <p:spPr>
          <a:xfrm flipH="1">
            <a:off x="6944208" y="3886195"/>
            <a:ext cx="9945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55"/>
          <p:cNvCxnSpPr>
            <a:stCxn id="752" idx="3"/>
            <a:endCxn id="750" idx="1"/>
          </p:cNvCxnSpPr>
          <p:nvPr/>
        </p:nvCxnSpPr>
        <p:spPr>
          <a:xfrm>
            <a:off x="6105484" y="1148253"/>
            <a:ext cx="9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55"/>
          <p:cNvCxnSpPr>
            <a:stCxn id="752" idx="2"/>
            <a:endCxn id="754" idx="1"/>
          </p:cNvCxnSpPr>
          <p:nvPr/>
        </p:nvCxnSpPr>
        <p:spPr>
          <a:xfrm rot="-5400000">
            <a:off x="6328984" y="588003"/>
            <a:ext cx="104700" cy="1225200"/>
          </a:xfrm>
          <a:prstGeom prst="bentConnector4">
            <a:avLst>
              <a:gd fmla="val -99926" name="adj1"/>
              <a:gd fmla="val 9511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5"/>
          <p:cNvCxnSpPr>
            <a:stCxn id="750" idx="3"/>
            <a:endCxn id="754" idx="1"/>
          </p:cNvCxnSpPr>
          <p:nvPr/>
        </p:nvCxnSpPr>
        <p:spPr>
          <a:xfrm>
            <a:off x="6875950" y="1148253"/>
            <a:ext cx="11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55"/>
          <p:cNvSpPr/>
          <p:nvPr/>
        </p:nvSpPr>
        <p:spPr>
          <a:xfrm>
            <a:off x="5598228" y="2022515"/>
            <a:ext cx="6861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Keywords 2.0</a:t>
            </a:r>
            <a:endParaRPr sz="600"/>
          </a:p>
        </p:txBody>
      </p:sp>
      <p:sp>
        <p:nvSpPr>
          <p:cNvPr id="773" name="Google Shape;773;p55"/>
          <p:cNvSpPr/>
          <p:nvPr/>
        </p:nvSpPr>
        <p:spPr>
          <a:xfrm>
            <a:off x="6601198" y="2022520"/>
            <a:ext cx="6861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Chosen fields 2.0</a:t>
            </a:r>
            <a:endParaRPr sz="600"/>
          </a:p>
        </p:txBody>
      </p:sp>
      <p:sp>
        <p:nvSpPr>
          <p:cNvPr id="774" name="Google Shape;774;p55"/>
          <p:cNvSpPr/>
          <p:nvPr/>
        </p:nvSpPr>
        <p:spPr>
          <a:xfrm>
            <a:off x="7604181" y="2022504"/>
            <a:ext cx="686100" cy="20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Expected result</a:t>
            </a:r>
            <a:endParaRPr sz="600"/>
          </a:p>
        </p:txBody>
      </p:sp>
      <p:cxnSp>
        <p:nvCxnSpPr>
          <p:cNvPr id="775" name="Google Shape;775;p55"/>
          <p:cNvCxnSpPr>
            <a:stCxn id="754" idx="2"/>
            <a:endCxn id="747" idx="0"/>
          </p:cNvCxnSpPr>
          <p:nvPr/>
        </p:nvCxnSpPr>
        <p:spPr>
          <a:xfrm rot="5400000">
            <a:off x="6862204" y="1335153"/>
            <a:ext cx="550800" cy="386400"/>
          </a:xfrm>
          <a:prstGeom prst="bentConnector3">
            <a:avLst>
              <a:gd fmla="val 6627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55"/>
          <p:cNvCxnSpPr>
            <a:stCxn id="772" idx="3"/>
            <a:endCxn id="773" idx="1"/>
          </p:cNvCxnSpPr>
          <p:nvPr/>
        </p:nvCxnSpPr>
        <p:spPr>
          <a:xfrm>
            <a:off x="6284328" y="2127215"/>
            <a:ext cx="31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55"/>
          <p:cNvCxnSpPr>
            <a:endCxn id="747" idx="0"/>
          </p:cNvCxnSpPr>
          <p:nvPr/>
        </p:nvCxnSpPr>
        <p:spPr>
          <a:xfrm flipH="1">
            <a:off x="6944308" y="1620501"/>
            <a:ext cx="2400" cy="18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55"/>
          <p:cNvCxnSpPr>
            <a:stCxn id="773" idx="3"/>
            <a:endCxn id="774" idx="1"/>
          </p:cNvCxnSpPr>
          <p:nvPr/>
        </p:nvCxnSpPr>
        <p:spPr>
          <a:xfrm>
            <a:off x="7287298" y="2127220"/>
            <a:ext cx="31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55"/>
          <p:cNvCxnSpPr>
            <a:stCxn id="747" idx="2"/>
            <a:endCxn id="748" idx="0"/>
          </p:cNvCxnSpPr>
          <p:nvPr/>
        </p:nvCxnSpPr>
        <p:spPr>
          <a:xfrm>
            <a:off x="6944308" y="2450301"/>
            <a:ext cx="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55"/>
          <p:cNvSpPr/>
          <p:nvPr/>
        </p:nvSpPr>
        <p:spPr>
          <a:xfrm>
            <a:off x="4265538" y="1043871"/>
            <a:ext cx="673500" cy="20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Prompt</a:t>
            </a:r>
            <a:endParaRPr sz="600"/>
          </a:p>
        </p:txBody>
      </p:sp>
      <p:cxnSp>
        <p:nvCxnSpPr>
          <p:cNvPr id="781" name="Google Shape;781;p55"/>
          <p:cNvCxnSpPr>
            <a:stCxn id="780" idx="3"/>
            <a:endCxn id="749" idx="1"/>
          </p:cNvCxnSpPr>
          <p:nvPr/>
        </p:nvCxnSpPr>
        <p:spPr>
          <a:xfrm>
            <a:off x="4939038" y="1148571"/>
            <a:ext cx="3423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55"/>
          <p:cNvCxnSpPr>
            <a:stCxn id="780" idx="3"/>
            <a:endCxn id="748" idx="1"/>
          </p:cNvCxnSpPr>
          <p:nvPr/>
        </p:nvCxnSpPr>
        <p:spPr>
          <a:xfrm>
            <a:off x="4939038" y="1148571"/>
            <a:ext cx="342300" cy="1923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55"/>
          <p:cNvCxnSpPr>
            <a:endCxn id="748" idx="1"/>
          </p:cNvCxnSpPr>
          <p:nvPr/>
        </p:nvCxnSpPr>
        <p:spPr>
          <a:xfrm flipH="1" rot="10800000">
            <a:off x="5108517" y="3071882"/>
            <a:ext cx="1728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55"/>
          <p:cNvCxnSpPr>
            <a:stCxn id="780" idx="3"/>
            <a:endCxn id="763" idx="1"/>
          </p:cNvCxnSpPr>
          <p:nvPr/>
        </p:nvCxnSpPr>
        <p:spPr>
          <a:xfrm>
            <a:off x="4939038" y="1148571"/>
            <a:ext cx="1668600" cy="3161400"/>
          </a:xfrm>
          <a:prstGeom prst="bentConnector3">
            <a:avLst>
              <a:gd fmla="val 1011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55"/>
          <p:cNvCxnSpPr>
            <a:endCxn id="763" idx="1"/>
          </p:cNvCxnSpPr>
          <p:nvPr/>
        </p:nvCxnSpPr>
        <p:spPr>
          <a:xfrm>
            <a:off x="6449103" y="4309631"/>
            <a:ext cx="1584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55"/>
          <p:cNvCxnSpPr>
            <a:stCxn id="780" idx="3"/>
            <a:endCxn id="749" idx="1"/>
          </p:cNvCxnSpPr>
          <p:nvPr/>
        </p:nvCxnSpPr>
        <p:spPr>
          <a:xfrm flipH="1" rot="10800000">
            <a:off x="4939038" y="1147971"/>
            <a:ext cx="3423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55"/>
          <p:cNvCxnSpPr>
            <a:stCxn id="780" idx="3"/>
            <a:endCxn id="747" idx="1"/>
          </p:cNvCxnSpPr>
          <p:nvPr/>
        </p:nvCxnSpPr>
        <p:spPr>
          <a:xfrm>
            <a:off x="4939038" y="1148571"/>
            <a:ext cx="342300" cy="978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55"/>
          <p:cNvCxnSpPr>
            <a:stCxn id="758" idx="0"/>
            <a:endCxn id="759" idx="0"/>
          </p:cNvCxnSpPr>
          <p:nvPr/>
        </p:nvCxnSpPr>
        <p:spPr>
          <a:xfrm rot="-5400000">
            <a:off x="7440376" y="2460607"/>
            <a:ext cx="1500" cy="1012200"/>
          </a:xfrm>
          <a:prstGeom prst="bentConnector3">
            <a:avLst>
              <a:gd fmla="val 74255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55"/>
          <p:cNvCxnSpPr>
            <a:stCxn id="757" idx="0"/>
            <a:endCxn id="759" idx="0"/>
          </p:cNvCxnSpPr>
          <p:nvPr/>
        </p:nvCxnSpPr>
        <p:spPr>
          <a:xfrm flipH="1" rot="-5400000">
            <a:off x="6944002" y="1963171"/>
            <a:ext cx="600" cy="2006100"/>
          </a:xfrm>
          <a:prstGeom prst="bentConnector3">
            <a:avLst>
              <a:gd fmla="val -1830767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55"/>
          <p:cNvCxnSpPr>
            <a:stCxn id="759" idx="2"/>
            <a:endCxn id="758" idx="2"/>
          </p:cNvCxnSpPr>
          <p:nvPr/>
        </p:nvCxnSpPr>
        <p:spPr>
          <a:xfrm rot="5400000">
            <a:off x="7440353" y="2669971"/>
            <a:ext cx="1500" cy="1012200"/>
          </a:xfrm>
          <a:prstGeom prst="bentConnector3">
            <a:avLst>
              <a:gd fmla="val 69285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55"/>
          <p:cNvCxnSpPr>
            <a:stCxn id="759" idx="2"/>
            <a:endCxn id="757" idx="2"/>
          </p:cNvCxnSpPr>
          <p:nvPr/>
        </p:nvCxnSpPr>
        <p:spPr>
          <a:xfrm rot="5400000">
            <a:off x="6943853" y="2172571"/>
            <a:ext cx="600" cy="2006100"/>
          </a:xfrm>
          <a:prstGeom prst="bentConnector3">
            <a:avLst>
              <a:gd fmla="val 176214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55"/>
          <p:cNvCxnSpPr>
            <a:stCxn id="755" idx="1"/>
            <a:endCxn id="754" idx="3"/>
          </p:cNvCxnSpPr>
          <p:nvPr/>
        </p:nvCxnSpPr>
        <p:spPr>
          <a:xfrm rot="10800000">
            <a:off x="7667458" y="1148253"/>
            <a:ext cx="1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55"/>
          <p:cNvCxnSpPr>
            <a:endCxn id="755" idx="0"/>
          </p:cNvCxnSpPr>
          <p:nvPr/>
        </p:nvCxnSpPr>
        <p:spPr>
          <a:xfrm>
            <a:off x="8121808" y="919353"/>
            <a:ext cx="600" cy="1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55"/>
          <p:cNvCxnSpPr>
            <a:endCxn id="759" idx="0"/>
          </p:cNvCxnSpPr>
          <p:nvPr/>
        </p:nvCxnSpPr>
        <p:spPr>
          <a:xfrm flipH="1">
            <a:off x="7947203" y="2868121"/>
            <a:ext cx="3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55"/>
          <p:cNvCxnSpPr>
            <a:endCxn id="758" idx="2"/>
          </p:cNvCxnSpPr>
          <p:nvPr/>
        </p:nvCxnSpPr>
        <p:spPr>
          <a:xfrm rot="10800000">
            <a:off x="6935026" y="3176857"/>
            <a:ext cx="300" cy="1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55"/>
          <p:cNvCxnSpPr>
            <a:endCxn id="757" idx="2"/>
          </p:cNvCxnSpPr>
          <p:nvPr/>
        </p:nvCxnSpPr>
        <p:spPr>
          <a:xfrm flipH="1" rot="10800000">
            <a:off x="5940652" y="3175321"/>
            <a:ext cx="6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55"/>
          <p:cNvCxnSpPr/>
          <p:nvPr/>
        </p:nvCxnSpPr>
        <p:spPr>
          <a:xfrm flipH="1" rot="10800000">
            <a:off x="4368825" y="2574900"/>
            <a:ext cx="45615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6"/>
          <p:cNvSpPr txBox="1"/>
          <p:nvPr>
            <p:ph type="title"/>
          </p:nvPr>
        </p:nvSpPr>
        <p:spPr>
          <a:xfrm>
            <a:off x="536550" y="2202300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 Forward</a:t>
            </a:r>
            <a:endParaRPr/>
          </a:p>
        </p:txBody>
      </p:sp>
      <p:pic>
        <p:nvPicPr>
          <p:cNvPr id="803" name="Google Shape;803;p56"/>
          <p:cNvPicPr preferRelativeResize="0"/>
          <p:nvPr/>
        </p:nvPicPr>
        <p:blipFill rotWithShape="1">
          <a:blip r:embed="rId3">
            <a:alphaModFix/>
          </a:blip>
          <a:srcRect b="7292" l="59974" r="16945" t="63432"/>
          <a:stretch/>
        </p:blipFill>
        <p:spPr>
          <a:xfrm>
            <a:off x="4378425" y="2999750"/>
            <a:ext cx="1401374" cy="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7"/>
          <p:cNvSpPr/>
          <p:nvPr/>
        </p:nvSpPr>
        <p:spPr>
          <a:xfrm>
            <a:off x="423025" y="2403975"/>
            <a:ext cx="2833500" cy="362100"/>
          </a:xfrm>
          <a:prstGeom prst="chevron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9" name="Google Shape;809;p57"/>
          <p:cNvSpPr/>
          <p:nvPr/>
        </p:nvSpPr>
        <p:spPr>
          <a:xfrm>
            <a:off x="3213375" y="2403975"/>
            <a:ext cx="2712300" cy="362100"/>
          </a:xfrm>
          <a:prstGeom prst="chevron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0" name="Google Shape;810;p57"/>
          <p:cNvSpPr/>
          <p:nvPr/>
        </p:nvSpPr>
        <p:spPr>
          <a:xfrm>
            <a:off x="5882525" y="2403975"/>
            <a:ext cx="2833500" cy="362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1" name="Google Shape;811;p57"/>
          <p:cNvSpPr txBox="1"/>
          <p:nvPr/>
        </p:nvSpPr>
        <p:spPr>
          <a:xfrm>
            <a:off x="1089566" y="2403950"/>
            <a:ext cx="2048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BigQuery Changes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2" name="Google Shape;812;p57"/>
          <p:cNvSpPr txBox="1"/>
          <p:nvPr/>
        </p:nvSpPr>
        <p:spPr>
          <a:xfrm>
            <a:off x="544225" y="2910850"/>
            <a:ext cx="25686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Purpose: Improve the LLM’s accuracy to retrieve correct data by enabling data from custom fields.</a:t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Suggestions: Create a single table for LLM use. Add descriptions to custom fields. If possible, create a separate schema to provide more details on the data.</a:t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3" name="Google Shape;813;p57"/>
          <p:cNvSpPr txBox="1"/>
          <p:nvPr/>
        </p:nvSpPr>
        <p:spPr>
          <a:xfrm>
            <a:off x="3433567" y="2400625"/>
            <a:ext cx="2048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Platform for AI</a:t>
            </a:r>
            <a:endParaRPr b="1"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4" name="Google Shape;814;p57"/>
          <p:cNvSpPr txBox="1"/>
          <p:nvPr/>
        </p:nvSpPr>
        <p:spPr>
          <a:xfrm>
            <a:off x="6211619" y="2403975"/>
            <a:ext cx="2048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Testing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5" name="Google Shape;815;p57"/>
          <p:cNvSpPr txBox="1"/>
          <p:nvPr/>
        </p:nvSpPr>
        <p:spPr>
          <a:xfrm>
            <a:off x="3280975" y="2910850"/>
            <a:ext cx="25686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Purpose: Looker studio does not support any integration of self-implemented AI. A new approach is needed for this AI to be in use.</a:t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Suggestions: Develop an AI chatbot e.g. web-based, Slack bot, Google Chatbot or API endpoint to be integrated into third-party apps.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6" name="Google Shape;816;p57"/>
          <p:cNvSpPr txBox="1"/>
          <p:nvPr/>
        </p:nvSpPr>
        <p:spPr>
          <a:xfrm>
            <a:off x="6017725" y="2910850"/>
            <a:ext cx="25686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Purpose: Receive more feedback on user experience and overall practicability.</a:t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Suggestions: Have a small team of testers. Receive feedback on UX and bugs. Repeat the process.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7" name="Google Shape;817;p57"/>
          <p:cNvSpPr txBox="1"/>
          <p:nvPr>
            <p:ph idx="4294967295" type="title"/>
          </p:nvPr>
        </p:nvSpPr>
        <p:spPr>
          <a:xfrm>
            <a:off x="536575" y="432000"/>
            <a:ext cx="2680800" cy="5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Road Forward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18" name="Google Shape;818;p57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819" name="Google Shape;819;p57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7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57"/>
          <p:cNvSpPr txBox="1"/>
          <p:nvPr/>
        </p:nvSpPr>
        <p:spPr>
          <a:xfrm>
            <a:off x="527300" y="4634475"/>
            <a:ext cx="278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8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6" name="Google Shape;826;p57"/>
          <p:cNvSpPr/>
          <p:nvPr/>
        </p:nvSpPr>
        <p:spPr>
          <a:xfrm rot="-2700000">
            <a:off x="2943462" y="2456059"/>
            <a:ext cx="258801" cy="257953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Google Shape;827;p57"/>
          <p:cNvSpPr/>
          <p:nvPr/>
        </p:nvSpPr>
        <p:spPr>
          <a:xfrm rot="-2700000">
            <a:off x="5617362" y="2454359"/>
            <a:ext cx="258801" cy="257953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8" name="Google Shape;828;p57"/>
          <p:cNvSpPr/>
          <p:nvPr/>
        </p:nvSpPr>
        <p:spPr>
          <a:xfrm rot="-2700000">
            <a:off x="8408862" y="2457709"/>
            <a:ext cx="258801" cy="257953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9" name="Google Shape;8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25" y="1162024"/>
            <a:ext cx="847200" cy="8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225" y="1162024"/>
            <a:ext cx="847200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175" y="1204945"/>
            <a:ext cx="847200" cy="76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"/>
          <p:cNvSpPr txBox="1"/>
          <p:nvPr>
            <p:ph type="title"/>
          </p:nvPr>
        </p:nvSpPr>
        <p:spPr>
          <a:xfrm>
            <a:off x="536550" y="2202300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08" l="0" r="0" t="5508"/>
          <a:stretch/>
        </p:blipFill>
        <p:spPr>
          <a:xfrm>
            <a:off x="0" y="0"/>
            <a:ext cx="4335299" cy="5143501"/>
          </a:xfrm>
          <a:prstGeom prst="rect">
            <a:avLst/>
          </a:prstGeom>
        </p:spPr>
      </p:pic>
      <p:sp>
        <p:nvSpPr>
          <p:cNvPr id="476" name="Google Shape;476;p41"/>
          <p:cNvSpPr txBox="1"/>
          <p:nvPr>
            <p:ph idx="1" type="body"/>
          </p:nvPr>
        </p:nvSpPr>
        <p:spPr>
          <a:xfrm>
            <a:off x="4624400" y="2231450"/>
            <a:ext cx="3983100" cy="230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Age: 24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Field of study: 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Bsc Engineering Physics at KTH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Msc Computer Science at KTH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Hobbies: Out in the nature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Hidden talents: Tetris, competitive eating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1"/>
          <p:cNvSpPr txBox="1"/>
          <p:nvPr>
            <p:ph idx="3" type="title"/>
          </p:nvPr>
        </p:nvSpPr>
        <p:spPr>
          <a:xfrm>
            <a:off x="4624400" y="527400"/>
            <a:ext cx="3983100" cy="3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Ye</a:t>
            </a:r>
            <a:endParaRPr/>
          </a:p>
        </p:txBody>
      </p:sp>
      <p:sp>
        <p:nvSpPr>
          <p:cNvPr id="478" name="Google Shape;478;p41"/>
          <p:cNvSpPr txBox="1"/>
          <p:nvPr/>
        </p:nvSpPr>
        <p:spPr>
          <a:xfrm>
            <a:off x="527300" y="4634477"/>
            <a:ext cx="7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2"/>
          <p:cNvPicPr preferRelativeResize="0"/>
          <p:nvPr/>
        </p:nvPicPr>
        <p:blipFill rotWithShape="1">
          <a:blip r:embed="rId3">
            <a:alphaModFix/>
          </a:blip>
          <a:srcRect b="0" l="11360" r="9743" t="0"/>
          <a:stretch/>
        </p:blipFill>
        <p:spPr>
          <a:xfrm>
            <a:off x="4564818" y="661150"/>
            <a:ext cx="4579185" cy="387155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2"/>
          <p:cNvSpPr txBox="1"/>
          <p:nvPr/>
        </p:nvSpPr>
        <p:spPr>
          <a:xfrm>
            <a:off x="527300" y="359152"/>
            <a:ext cx="1741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000000"/>
                </a:solidFill>
              </a:rPr>
              <a:t>Contents</a:t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514600" y="920969"/>
            <a:ext cx="31992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solidFill>
                  <a:schemeClr val="dk1"/>
                </a:solidFill>
              </a:rPr>
              <a:t>Context ………………………………………………………………………………</a:t>
            </a:r>
            <a:r>
              <a:rPr baseline="30000" lang="en-GB" sz="1200">
                <a:solidFill>
                  <a:schemeClr val="dk1"/>
                </a:solidFill>
              </a:rPr>
              <a:t>5</a:t>
            </a:r>
            <a:endParaRPr baseline="30000" sz="1200"/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solidFill>
                  <a:schemeClr val="dk1"/>
                </a:solidFill>
              </a:rPr>
              <a:t>Research Question ..……………………………………………………………….6</a:t>
            </a:r>
            <a:endParaRPr baseline="30000" sz="1200"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Background</a:t>
            </a:r>
            <a:endParaRPr sz="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GB" sz="1200">
                <a:solidFill>
                  <a:schemeClr val="dk1"/>
                </a:solidFill>
              </a:rPr>
              <a:t>External Tools ………..……………………………………………………………..8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GB" sz="1200">
                <a:solidFill>
                  <a:schemeClr val="dk1"/>
                </a:solidFill>
              </a:rPr>
              <a:t>Product Usage Data ………………………………..…….…………….………….9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Results</a:t>
            </a:r>
            <a:endParaRPr sz="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solidFill>
                  <a:schemeClr val="dk1"/>
                </a:solidFill>
              </a:rPr>
              <a:t>Demo: Generalization Testing …………………………….……..………….…..11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marR="1778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solidFill>
                  <a:schemeClr val="dk1"/>
                </a:solidFill>
              </a:rPr>
              <a:t>Demo: Consistency Testing …………………..…..……….……..………….…..11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Findings and Insights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marR="177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GB" sz="1200">
                <a:solidFill>
                  <a:schemeClr val="dk1"/>
                </a:solidFill>
              </a:rPr>
              <a:t>Prompt Map …………………..…..…………………………..……………….…..13</a:t>
            </a:r>
            <a:endParaRPr b="1" baseline="30000" sz="1200">
              <a:solidFill>
                <a:schemeClr val="dk1"/>
              </a:solidFill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solidFill>
                  <a:schemeClr val="dk1"/>
                </a:solidFill>
              </a:rPr>
              <a:t>More Findings and Insights……………………….……...……………………....15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marR="1778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solidFill>
                  <a:schemeClr val="dk1"/>
                </a:solidFill>
              </a:rPr>
              <a:t>Limitations…………………….…………………….……...……………………....16</a:t>
            </a:r>
            <a:endParaRPr baseline="30000" sz="1200">
              <a:solidFill>
                <a:schemeClr val="dk1"/>
              </a:solidFill>
            </a:endParaRPr>
          </a:p>
          <a:p>
            <a:pPr indent="0" lvl="0" marL="254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Road Forward</a:t>
            </a:r>
            <a:endParaRPr sz="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GB" sz="1200">
                <a:solidFill>
                  <a:schemeClr val="dk1"/>
                </a:solidFill>
              </a:rPr>
              <a:t>Road Forward ……………………………………………………………………..18</a:t>
            </a:r>
            <a:endParaRPr sz="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527300" y="4634477"/>
            <a:ext cx="7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sz="6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/>
          <p:nvPr>
            <p:ph type="title"/>
          </p:nvPr>
        </p:nvSpPr>
        <p:spPr>
          <a:xfrm>
            <a:off x="536550" y="2202300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275" y="1908898"/>
            <a:ext cx="1019789" cy="9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4"/>
          <p:cNvSpPr txBox="1"/>
          <p:nvPr/>
        </p:nvSpPr>
        <p:spPr>
          <a:xfrm>
            <a:off x="2758500" y="3204173"/>
            <a:ext cx="348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Large Language Models (LLMs)</a:t>
            </a:r>
            <a:endParaRPr b="1" sz="1500"/>
          </a:p>
        </p:txBody>
      </p:sp>
      <p:pic>
        <p:nvPicPr>
          <p:cNvPr id="498" name="Google Shape;4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25" y="773075"/>
            <a:ext cx="940600" cy="9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950" y="3106225"/>
            <a:ext cx="940600" cy="9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5900" y="1908900"/>
            <a:ext cx="940600" cy="9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4"/>
          <p:cNvSpPr txBox="1"/>
          <p:nvPr/>
        </p:nvSpPr>
        <p:spPr>
          <a:xfrm>
            <a:off x="839000" y="1874775"/>
            <a:ext cx="94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833475" y="4219175"/>
            <a:ext cx="94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7220450" y="3209600"/>
            <a:ext cx="123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Analysis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4" name="Google Shape;504;p44"/>
          <p:cNvCxnSpPr>
            <a:stCxn id="498" idx="3"/>
            <a:endCxn id="496" idx="1"/>
          </p:cNvCxnSpPr>
          <p:nvPr/>
        </p:nvCxnSpPr>
        <p:spPr>
          <a:xfrm>
            <a:off x="1774025" y="1243375"/>
            <a:ext cx="2110200" cy="11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4"/>
          <p:cNvCxnSpPr>
            <a:stCxn id="499" idx="3"/>
            <a:endCxn id="496" idx="1"/>
          </p:cNvCxnSpPr>
          <p:nvPr/>
        </p:nvCxnSpPr>
        <p:spPr>
          <a:xfrm flipH="1" rot="10800000">
            <a:off x="1779550" y="2379225"/>
            <a:ext cx="2104800" cy="11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44"/>
          <p:cNvCxnSpPr>
            <a:stCxn id="496" idx="3"/>
            <a:endCxn id="500" idx="1"/>
          </p:cNvCxnSpPr>
          <p:nvPr/>
        </p:nvCxnSpPr>
        <p:spPr>
          <a:xfrm>
            <a:off x="4904064" y="2379198"/>
            <a:ext cx="246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44"/>
          <p:cNvSpPr txBox="1"/>
          <p:nvPr/>
        </p:nvSpPr>
        <p:spPr>
          <a:xfrm>
            <a:off x="527300" y="4634477"/>
            <a:ext cx="7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6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/>
          <p:nvPr>
            <p:ph idx="4294967295" type="title"/>
          </p:nvPr>
        </p:nvSpPr>
        <p:spPr>
          <a:xfrm>
            <a:off x="352500" y="2317050"/>
            <a:ext cx="8295000" cy="5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leverage LLM for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analytics?</a:t>
            </a:r>
            <a:endParaRPr/>
          </a:p>
        </p:txBody>
      </p:sp>
      <p:sp>
        <p:nvSpPr>
          <p:cNvPr id="513" name="Google Shape;513;p45"/>
          <p:cNvSpPr txBox="1"/>
          <p:nvPr/>
        </p:nvSpPr>
        <p:spPr>
          <a:xfrm>
            <a:off x="527300" y="4634477"/>
            <a:ext cx="7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Arial Black"/>
                <a:ea typeface="Arial Black"/>
                <a:cs typeface="Arial Black"/>
                <a:sym typeface="Arial Black"/>
              </a:rPr>
              <a:t>6</a:t>
            </a:r>
            <a:endParaRPr sz="6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 txBox="1"/>
          <p:nvPr>
            <p:ph type="title"/>
          </p:nvPr>
        </p:nvSpPr>
        <p:spPr>
          <a:xfrm>
            <a:off x="536550" y="2202300"/>
            <a:ext cx="8070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/>
          <p:nvPr/>
        </p:nvSpPr>
        <p:spPr>
          <a:xfrm>
            <a:off x="934575" y="3090000"/>
            <a:ext cx="203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Gemini 2.0 Flash</a:t>
            </a:r>
            <a:endParaRPr b="1" sz="90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Google’s Large Language Model (LLM)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3612600" y="3090000"/>
            <a:ext cx="21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BigQuery</a:t>
            </a:r>
            <a:endParaRPr b="1" sz="90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database that contains our data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6329577" y="3090000"/>
            <a:ext cx="21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Looker Studio</a:t>
            </a:r>
            <a:endParaRPr b="1" sz="90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business</a:t>
            </a:r>
            <a:r>
              <a:rPr b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intelligence tool to visualize data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6" name="Google Shape;526;p47"/>
          <p:cNvSpPr txBox="1"/>
          <p:nvPr>
            <p:ph idx="4294967295" type="title"/>
          </p:nvPr>
        </p:nvSpPr>
        <p:spPr>
          <a:xfrm>
            <a:off x="536575" y="432000"/>
            <a:ext cx="80580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External</a:t>
            </a:r>
            <a:r>
              <a:rPr lang="en-GB">
                <a:solidFill>
                  <a:schemeClr val="lt1"/>
                </a:solidFill>
              </a:rPr>
              <a:t> Tools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47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528" name="Google Shape;528;p47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47"/>
          <p:cNvSpPr txBox="1"/>
          <p:nvPr/>
        </p:nvSpPr>
        <p:spPr>
          <a:xfrm>
            <a:off x="527300" y="4634477"/>
            <a:ext cx="7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8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63" y="1559925"/>
            <a:ext cx="2278825" cy="140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10" y="1859450"/>
            <a:ext cx="1003775" cy="10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935" y="1859450"/>
            <a:ext cx="1003774" cy="100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idx="4294967295" type="title"/>
          </p:nvPr>
        </p:nvSpPr>
        <p:spPr>
          <a:xfrm>
            <a:off x="3380864" y="1906196"/>
            <a:ext cx="24078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Product Usage Data</a:t>
            </a:r>
            <a:endParaRPr sz="1800"/>
          </a:p>
        </p:txBody>
      </p:sp>
      <p:grpSp>
        <p:nvGrpSpPr>
          <p:cNvPr id="543" name="Google Shape;543;p48"/>
          <p:cNvGrpSpPr/>
          <p:nvPr/>
        </p:nvGrpSpPr>
        <p:grpSpPr>
          <a:xfrm>
            <a:off x="8179987" y="4771688"/>
            <a:ext cx="721508" cy="138564"/>
            <a:chOff x="177575" y="2146150"/>
            <a:chExt cx="7108450" cy="1313400"/>
          </a:xfrm>
        </p:grpSpPr>
        <p:sp>
          <p:nvSpPr>
            <p:cNvPr id="544" name="Google Shape;544;p48"/>
            <p:cNvSpPr/>
            <p:nvPr/>
          </p:nvSpPr>
          <p:spPr>
            <a:xfrm>
              <a:off x="177575" y="2146150"/>
              <a:ext cx="2139100" cy="1313400"/>
            </a:xfrm>
            <a:custGeom>
              <a:rect b="b" l="l" r="r" t="t"/>
              <a:pathLst>
                <a:path extrusionOk="0" h="52536" w="85564">
                  <a:moveTo>
                    <a:pt x="31280" y="0"/>
                  </a:moveTo>
                  <a:lnTo>
                    <a:pt x="57917" y="40763"/>
                  </a:lnTo>
                  <a:lnTo>
                    <a:pt x="57917" y="40763"/>
                  </a:lnTo>
                  <a:lnTo>
                    <a:pt x="8880" y="4440"/>
                  </a:lnTo>
                  <a:lnTo>
                    <a:pt x="8880" y="4440"/>
                  </a:lnTo>
                  <a:cubicBezTo>
                    <a:pt x="202" y="10493"/>
                    <a:pt x="0" y="21391"/>
                    <a:pt x="9485" y="32086"/>
                  </a:cubicBezTo>
                  <a:cubicBezTo>
                    <a:pt x="20062" y="44396"/>
                    <a:pt x="39577" y="52535"/>
                    <a:pt x="55998" y="52535"/>
                  </a:cubicBezTo>
                  <a:cubicBezTo>
                    <a:pt x="58689" y="52535"/>
                    <a:pt x="61297" y="52317"/>
                    <a:pt x="63769" y="51862"/>
                  </a:cubicBezTo>
                  <a:cubicBezTo>
                    <a:pt x="81326" y="48431"/>
                    <a:pt x="85564" y="34306"/>
                    <a:pt x="73254" y="20180"/>
                  </a:cubicBezTo>
                  <a:cubicBezTo>
                    <a:pt x="63568" y="9081"/>
                    <a:pt x="46616" y="1413"/>
                    <a:pt x="3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6347625" y="2151175"/>
              <a:ext cx="938400" cy="1286500"/>
            </a:xfrm>
            <a:custGeom>
              <a:rect b="b" l="l" r="r" t="t"/>
              <a:pathLst>
                <a:path extrusionOk="0" h="51460" w="37536">
                  <a:moveTo>
                    <a:pt x="14127" y="1"/>
                  </a:moveTo>
                  <a:lnTo>
                    <a:pt x="1" y="51459"/>
                  </a:lnTo>
                  <a:lnTo>
                    <a:pt x="10898" y="51459"/>
                  </a:lnTo>
                  <a:lnTo>
                    <a:pt x="17154" y="26840"/>
                  </a:lnTo>
                  <a:cubicBezTo>
                    <a:pt x="17961" y="23813"/>
                    <a:pt x="18163" y="20988"/>
                    <a:pt x="18567" y="17961"/>
                  </a:cubicBezTo>
                  <a:cubicBezTo>
                    <a:pt x="19172" y="20988"/>
                    <a:pt x="19576" y="23813"/>
                    <a:pt x="20585" y="26840"/>
                  </a:cubicBezTo>
                  <a:lnTo>
                    <a:pt x="26437" y="51459"/>
                  </a:lnTo>
                  <a:lnTo>
                    <a:pt x="37536" y="51459"/>
                  </a:lnTo>
                  <a:lnTo>
                    <a:pt x="2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2669825" y="2151175"/>
              <a:ext cx="938375" cy="1286500"/>
            </a:xfrm>
            <a:custGeom>
              <a:rect b="b" l="l" r="r" t="t"/>
              <a:pathLst>
                <a:path extrusionOk="0" h="51460" w="37535">
                  <a:moveTo>
                    <a:pt x="0" y="1"/>
                  </a:moveTo>
                  <a:lnTo>
                    <a:pt x="14933" y="51459"/>
                  </a:lnTo>
                  <a:lnTo>
                    <a:pt x="23409" y="51459"/>
                  </a:lnTo>
                  <a:lnTo>
                    <a:pt x="37535" y="1"/>
                  </a:lnTo>
                  <a:lnTo>
                    <a:pt x="26840" y="1"/>
                  </a:lnTo>
                  <a:lnTo>
                    <a:pt x="20584" y="24620"/>
                  </a:lnTo>
                  <a:cubicBezTo>
                    <a:pt x="19776" y="27647"/>
                    <a:pt x="19575" y="30472"/>
                    <a:pt x="18969" y="33499"/>
                  </a:cubicBezTo>
                  <a:cubicBezTo>
                    <a:pt x="18364" y="30674"/>
                    <a:pt x="17960" y="27647"/>
                    <a:pt x="17153" y="24822"/>
                  </a:cubicBezTo>
                  <a:lnTo>
                    <a:pt x="1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3804950" y="2151175"/>
              <a:ext cx="252275" cy="1286500"/>
            </a:xfrm>
            <a:custGeom>
              <a:rect b="b" l="l" r="r" t="t"/>
              <a:pathLst>
                <a:path extrusionOk="0" h="51460" w="10091">
                  <a:moveTo>
                    <a:pt x="0" y="1"/>
                  </a:moveTo>
                  <a:lnTo>
                    <a:pt x="0" y="51459"/>
                  </a:lnTo>
                  <a:lnTo>
                    <a:pt x="10090" y="51459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5046025" y="2151175"/>
              <a:ext cx="1155325" cy="1286500"/>
            </a:xfrm>
            <a:custGeom>
              <a:rect b="b" l="l" r="r" t="t"/>
              <a:pathLst>
                <a:path extrusionOk="0" h="51460" w="46213">
                  <a:moveTo>
                    <a:pt x="4440" y="1"/>
                  </a:moveTo>
                  <a:lnTo>
                    <a:pt x="0" y="51459"/>
                  </a:lnTo>
                  <a:lnTo>
                    <a:pt x="10897" y="51459"/>
                  </a:lnTo>
                  <a:lnTo>
                    <a:pt x="12512" y="14328"/>
                  </a:lnTo>
                  <a:lnTo>
                    <a:pt x="12512" y="15337"/>
                  </a:lnTo>
                  <a:lnTo>
                    <a:pt x="14328" y="26840"/>
                  </a:lnTo>
                  <a:lnTo>
                    <a:pt x="19373" y="51459"/>
                  </a:lnTo>
                  <a:lnTo>
                    <a:pt x="27243" y="51459"/>
                  </a:lnTo>
                  <a:lnTo>
                    <a:pt x="31481" y="27042"/>
                  </a:lnTo>
                  <a:lnTo>
                    <a:pt x="33096" y="14328"/>
                  </a:lnTo>
                  <a:lnTo>
                    <a:pt x="33297" y="14328"/>
                  </a:lnTo>
                  <a:lnTo>
                    <a:pt x="35719" y="51459"/>
                  </a:lnTo>
                  <a:lnTo>
                    <a:pt x="46213" y="51459"/>
                  </a:lnTo>
                  <a:lnTo>
                    <a:pt x="40764" y="1"/>
                  </a:lnTo>
                  <a:lnTo>
                    <a:pt x="27243" y="1"/>
                  </a:lnTo>
                  <a:lnTo>
                    <a:pt x="23006" y="30472"/>
                  </a:lnTo>
                  <a:lnTo>
                    <a:pt x="17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4243850" y="2151175"/>
              <a:ext cx="625625" cy="1286500"/>
            </a:xfrm>
            <a:custGeom>
              <a:rect b="b" l="l" r="r" t="t"/>
              <a:pathLst>
                <a:path extrusionOk="0" h="51460" w="25025">
                  <a:moveTo>
                    <a:pt x="5450" y="1"/>
                  </a:moveTo>
                  <a:cubicBezTo>
                    <a:pt x="5450" y="1"/>
                    <a:pt x="4642" y="1615"/>
                    <a:pt x="4239" y="2624"/>
                  </a:cubicBezTo>
                  <a:cubicBezTo>
                    <a:pt x="1" y="12916"/>
                    <a:pt x="4037" y="20382"/>
                    <a:pt x="7871" y="27647"/>
                  </a:cubicBezTo>
                  <a:cubicBezTo>
                    <a:pt x="11100" y="33499"/>
                    <a:pt x="14329" y="39755"/>
                    <a:pt x="11504" y="46616"/>
                  </a:cubicBezTo>
                  <a:cubicBezTo>
                    <a:pt x="10696" y="48432"/>
                    <a:pt x="9486" y="50248"/>
                    <a:pt x="7871" y="51459"/>
                  </a:cubicBezTo>
                  <a:lnTo>
                    <a:pt x="19979" y="51459"/>
                  </a:lnTo>
                  <a:cubicBezTo>
                    <a:pt x="19979" y="51459"/>
                    <a:pt x="20786" y="50047"/>
                    <a:pt x="20988" y="49441"/>
                  </a:cubicBezTo>
                  <a:cubicBezTo>
                    <a:pt x="25024" y="39553"/>
                    <a:pt x="23006" y="32692"/>
                    <a:pt x="17558" y="23208"/>
                  </a:cubicBezTo>
                  <a:cubicBezTo>
                    <a:pt x="17154" y="22602"/>
                    <a:pt x="16750" y="21997"/>
                    <a:pt x="16347" y="21190"/>
                  </a:cubicBezTo>
                  <a:cubicBezTo>
                    <a:pt x="13925" y="16952"/>
                    <a:pt x="11100" y="11907"/>
                    <a:pt x="13925" y="5449"/>
                  </a:cubicBezTo>
                  <a:cubicBezTo>
                    <a:pt x="14531" y="3431"/>
                    <a:pt x="15943" y="1413"/>
                    <a:pt x="1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48"/>
          <p:cNvSpPr txBox="1"/>
          <p:nvPr/>
        </p:nvSpPr>
        <p:spPr>
          <a:xfrm>
            <a:off x="527300" y="4634477"/>
            <a:ext cx="7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9</a:t>
            </a:r>
            <a:endParaRPr sz="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51" name="Google Shape;5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868" y="2327849"/>
            <a:ext cx="747904" cy="672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48"/>
          <p:cNvCxnSpPr/>
          <p:nvPr/>
        </p:nvCxnSpPr>
        <p:spPr>
          <a:xfrm rot="10800000">
            <a:off x="2641344" y="2012308"/>
            <a:ext cx="619200" cy="26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48"/>
          <p:cNvCxnSpPr/>
          <p:nvPr/>
        </p:nvCxnSpPr>
        <p:spPr>
          <a:xfrm flipH="1">
            <a:off x="2641344" y="2649767"/>
            <a:ext cx="619200" cy="26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8"/>
          <p:cNvCxnSpPr/>
          <p:nvPr/>
        </p:nvCxnSpPr>
        <p:spPr>
          <a:xfrm flipH="1" rot="10800000">
            <a:off x="6102510" y="1998258"/>
            <a:ext cx="619200" cy="26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8"/>
          <p:cNvCxnSpPr/>
          <p:nvPr/>
        </p:nvCxnSpPr>
        <p:spPr>
          <a:xfrm>
            <a:off x="6102510" y="2635717"/>
            <a:ext cx="619200" cy="26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8"/>
          <p:cNvSpPr txBox="1"/>
          <p:nvPr/>
        </p:nvSpPr>
        <p:spPr>
          <a:xfrm>
            <a:off x="1381372" y="1456247"/>
            <a:ext cx="13119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Platform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562" y="1792737"/>
            <a:ext cx="713651" cy="6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7640" y="1888880"/>
            <a:ext cx="542653" cy="4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 txBox="1"/>
          <p:nvPr/>
        </p:nvSpPr>
        <p:spPr>
          <a:xfrm>
            <a:off x="6537673" y="1442197"/>
            <a:ext cx="1474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Navigation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0" name="Google Shape;56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8908" y="3380599"/>
            <a:ext cx="577613" cy="5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8"/>
          <p:cNvSpPr txBox="1"/>
          <p:nvPr/>
        </p:nvSpPr>
        <p:spPr>
          <a:xfrm>
            <a:off x="1381361" y="3024991"/>
            <a:ext cx="1311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Activity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2" name="Google Shape;56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8025" y="3244297"/>
            <a:ext cx="713651" cy="6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 txBox="1"/>
          <p:nvPr/>
        </p:nvSpPr>
        <p:spPr>
          <a:xfrm>
            <a:off x="6369765" y="2975469"/>
            <a:ext cx="1810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UD 2023.1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EFEFEC"/>
      </a:lt2>
      <a:accent1>
        <a:srgbClr val="EFDF00"/>
      </a:accent1>
      <a:accent2>
        <a:srgbClr val="7E0228"/>
      </a:accent2>
      <a:accent3>
        <a:srgbClr val="005254"/>
      </a:accent3>
      <a:accent4>
        <a:srgbClr val="003253"/>
      </a:accent4>
      <a:accent5>
        <a:srgbClr val="F9B6B4"/>
      </a:accent5>
      <a:accent6>
        <a:srgbClr val="A9DED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